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9"/>
  </p:notesMasterIdLst>
  <p:sldIdLst>
    <p:sldId id="2184" r:id="rId2"/>
    <p:sldId id="261" r:id="rId3"/>
    <p:sldId id="258" r:id="rId4"/>
    <p:sldId id="257" r:id="rId5"/>
    <p:sldId id="265" r:id="rId6"/>
    <p:sldId id="267" r:id="rId7"/>
    <p:sldId id="264" r:id="rId8"/>
    <p:sldId id="259" r:id="rId9"/>
    <p:sldId id="338" r:id="rId10"/>
    <p:sldId id="345" r:id="rId11"/>
    <p:sldId id="344" r:id="rId12"/>
    <p:sldId id="2185" r:id="rId13"/>
    <p:sldId id="342" r:id="rId14"/>
    <p:sldId id="277" r:id="rId15"/>
    <p:sldId id="278" r:id="rId16"/>
    <p:sldId id="279" r:id="rId17"/>
    <p:sldId id="280" r:id="rId18"/>
    <p:sldId id="323" r:id="rId19"/>
    <p:sldId id="325" r:id="rId20"/>
    <p:sldId id="326" r:id="rId21"/>
    <p:sldId id="353" r:id="rId22"/>
    <p:sldId id="269" r:id="rId23"/>
    <p:sldId id="306" r:id="rId24"/>
    <p:sldId id="324" r:id="rId25"/>
    <p:sldId id="282" r:id="rId26"/>
    <p:sldId id="283" r:id="rId27"/>
    <p:sldId id="284" r:id="rId28"/>
    <p:sldId id="285" r:id="rId29"/>
    <p:sldId id="291" r:id="rId30"/>
    <p:sldId id="293" r:id="rId31"/>
    <p:sldId id="347" r:id="rId32"/>
    <p:sldId id="351" r:id="rId33"/>
    <p:sldId id="290" r:id="rId34"/>
    <p:sldId id="327" r:id="rId35"/>
    <p:sldId id="318" r:id="rId36"/>
    <p:sldId id="315" r:id="rId37"/>
    <p:sldId id="298" r:id="rId38"/>
    <p:sldId id="316" r:id="rId39"/>
    <p:sldId id="313" r:id="rId40"/>
    <p:sldId id="317" r:id="rId41"/>
    <p:sldId id="352" r:id="rId42"/>
    <p:sldId id="304" r:id="rId43"/>
    <p:sldId id="287" r:id="rId44"/>
    <p:sldId id="307" r:id="rId45"/>
    <p:sldId id="328" r:id="rId46"/>
    <p:sldId id="329" r:id="rId47"/>
    <p:sldId id="334" r:id="rId48"/>
    <p:sldId id="330" r:id="rId49"/>
    <p:sldId id="331" r:id="rId50"/>
    <p:sldId id="2186" r:id="rId51"/>
    <p:sldId id="332" r:id="rId52"/>
    <p:sldId id="303" r:id="rId53"/>
    <p:sldId id="302" r:id="rId54"/>
    <p:sldId id="321" r:id="rId55"/>
    <p:sldId id="311" r:id="rId56"/>
    <p:sldId id="335" r:id="rId57"/>
    <p:sldId id="333" r:id="rId58"/>
    <p:sldId id="263" r:id="rId59"/>
    <p:sldId id="336" r:id="rId60"/>
    <p:sldId id="355" r:id="rId61"/>
    <p:sldId id="354" r:id="rId62"/>
    <p:sldId id="349" r:id="rId63"/>
    <p:sldId id="305" r:id="rId64"/>
    <p:sldId id="337" r:id="rId65"/>
    <p:sldId id="270" r:id="rId66"/>
    <p:sldId id="266" r:id="rId67"/>
    <p:sldId id="320" r:id="rId6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5pPr>
    <a:lvl6pPr marL="2286000" algn="l" defTabSz="457200" rtl="0" eaLnBrk="1" latinLnBrk="0" hangingPunct="1">
      <a:defRPr kern="1200">
        <a:solidFill>
          <a:schemeClr val="tx1"/>
        </a:solidFill>
        <a:latin typeface="Calibri" charset="0"/>
        <a:ea typeface="MS PGothic" charset="0"/>
        <a:cs typeface="MS PGothic" charset="0"/>
      </a:defRPr>
    </a:lvl6pPr>
    <a:lvl7pPr marL="2743200" algn="l" defTabSz="457200" rtl="0" eaLnBrk="1" latinLnBrk="0" hangingPunct="1">
      <a:defRPr kern="1200">
        <a:solidFill>
          <a:schemeClr val="tx1"/>
        </a:solidFill>
        <a:latin typeface="Calibri" charset="0"/>
        <a:ea typeface="MS PGothic" charset="0"/>
        <a:cs typeface="MS PGothic" charset="0"/>
      </a:defRPr>
    </a:lvl7pPr>
    <a:lvl8pPr marL="3200400" algn="l" defTabSz="457200" rtl="0" eaLnBrk="1" latinLnBrk="0" hangingPunct="1">
      <a:defRPr kern="1200">
        <a:solidFill>
          <a:schemeClr val="tx1"/>
        </a:solidFill>
        <a:latin typeface="Calibri" charset="0"/>
        <a:ea typeface="MS PGothic" charset="0"/>
        <a:cs typeface="MS PGothic" charset="0"/>
      </a:defRPr>
    </a:lvl8pPr>
    <a:lvl9pPr marL="3657600" algn="l" defTabSz="457200" rtl="0" eaLnBrk="1" latinLnBrk="0" hangingPunct="1">
      <a:defRPr kern="1200">
        <a:solidFill>
          <a:schemeClr val="tx1"/>
        </a:solidFill>
        <a:latin typeface="Calibri"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4"/>
    <p:restoredTop sz="86816" autoAdjust="0"/>
  </p:normalViewPr>
  <p:slideViewPr>
    <p:cSldViewPr snapToGrid="0" snapToObjects="1">
      <p:cViewPr varScale="1">
        <p:scale>
          <a:sx n="107" d="100"/>
          <a:sy n="107" d="100"/>
        </p:scale>
        <p:origin x="1872"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012AB908-E8A5-9E45-BF02-A38F16019A90}" type="datetimeFigureOut">
              <a:rPr lang="en-US"/>
              <a:pPr>
                <a:defRPr/>
              </a:pPr>
              <a:t>12/2/25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noProof="0"/>
              <a:t>Click to edit Master text styles</a:t>
            </a:r>
          </a:p>
          <a:p>
            <a:pPr lvl="1"/>
            <a:r>
              <a:rPr lang="fr-CH" noProof="0"/>
              <a:t>Second level</a:t>
            </a:r>
          </a:p>
          <a:p>
            <a:pPr lvl="2"/>
            <a:r>
              <a:rPr lang="fr-CH" noProof="0"/>
              <a:t>Third level</a:t>
            </a:r>
          </a:p>
          <a:p>
            <a:pPr lvl="3"/>
            <a:r>
              <a:rPr lang="fr-CH" noProof="0"/>
              <a:t>Fourth level</a:t>
            </a:r>
          </a:p>
          <a:p>
            <a:pPr lvl="4"/>
            <a:r>
              <a:rPr lang="fr-CH"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0DE6D57-2260-F04F-A5B7-2D34444E246B}" type="slidenum">
              <a:rPr lang="en-US"/>
              <a:pPr>
                <a:defRPr/>
              </a:pPr>
              <a:t>‹#›</a:t>
            </a:fld>
            <a:endParaRPr lang="en-US"/>
          </a:p>
        </p:txBody>
      </p:sp>
    </p:spTree>
    <p:extLst>
      <p:ext uri="{BB962C8B-B14F-4D97-AF65-F5344CB8AC3E}">
        <p14:creationId xmlns:p14="http://schemas.microsoft.com/office/powerpoint/2010/main" val="37307621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ioconductor.org/packages/enrichplo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Gene_Ontology%23cite_note-pmid10802651-25" TargetMode="External"/><Relationship Id="rId3" Type="http://schemas.openxmlformats.org/officeDocument/2006/relationships/hyperlink" Target="https://en.wikipedia.org/wiki/Genome_sequencing" TargetMode="External"/><Relationship Id="rId7" Type="http://schemas.openxmlformats.org/officeDocument/2006/relationships/hyperlink" Target="https://en.wikipedia.org/wiki/Saccharomyces_cerevisia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en.wikipedia.org/wiki/Mus_musculus" TargetMode="External"/><Relationship Id="rId5" Type="http://schemas.openxmlformats.org/officeDocument/2006/relationships/hyperlink" Target="https://en.wikipedia.org/wiki/Drosophila_melanogaster" TargetMode="External"/><Relationship Id="rId10" Type="http://schemas.openxmlformats.org/officeDocument/2006/relationships/hyperlink" Target="https://en.wikipedia.org/wiki/Gene_Ontology%23cite_note-urlGene_Ontology_Resource-7" TargetMode="External"/><Relationship Id="rId4" Type="http://schemas.openxmlformats.org/officeDocument/2006/relationships/hyperlink" Target="https://en.wikipedia.org/wiki/Model_organism" TargetMode="External"/><Relationship Id="rId9" Type="http://schemas.openxmlformats.org/officeDocument/2006/relationships/hyperlink" Target="https://en.wikipedia.org/wiki/Model_Organism_Database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kanehisa.jp/"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oicr.on.ca/"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www.ohsu.edu/" TargetMode="External"/><Relationship Id="rId5" Type="http://schemas.openxmlformats.org/officeDocument/2006/relationships/hyperlink" Target="http://www.ebi.ac.uk/" TargetMode="External"/><Relationship Id="rId4" Type="http://schemas.openxmlformats.org/officeDocument/2006/relationships/hyperlink" Target="http://nyulangone.org/"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www.ncbi.nlm.nih.gov/pubmed/?term=Tamayo%20P%5BAuthor%5D&amp;cauthor=true&amp;cauthor_uid=26771021" TargetMode="External"/><Relationship Id="rId3" Type="http://schemas.openxmlformats.org/officeDocument/2006/relationships/hyperlink" Target="https://www.ncbi.nlm.nih.gov/pubmed/?term=Liberzon%20A%5BAuthor%5D&amp;cauthor=true&amp;cauthor_uid=26771021" TargetMode="External"/><Relationship Id="rId7" Type="http://schemas.openxmlformats.org/officeDocument/2006/relationships/hyperlink" Target="https://www.ncbi.nlm.nih.gov/pubmed/?term=Mesirov%20JP%5BAuthor%5D&amp;cauthor=true&amp;cauthor_uid=26771021"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www.ncbi.nlm.nih.gov/pubmed/?term=Ghandi%20M%5BAuthor%5D&amp;cauthor=true&amp;cauthor_uid=26771021" TargetMode="External"/><Relationship Id="rId5" Type="http://schemas.openxmlformats.org/officeDocument/2006/relationships/hyperlink" Target="https://www.ncbi.nlm.nih.gov/pubmed/?term=Thorvaldsd&amp;%23x000f3;ttir%20H%5BAuthor%5D&amp;cauthor=true&amp;cauthor_uid=26771021" TargetMode="External"/><Relationship Id="rId4" Type="http://schemas.openxmlformats.org/officeDocument/2006/relationships/hyperlink" Target="https://www.ncbi.nlm.nih.gov/pubmed/?term=Birger%20C%5BAuthor%5D&amp;cauthor=true&amp;cauthor_uid=26771021" TargetMode="External"/><Relationship Id="rId9" Type="http://schemas.openxmlformats.org/officeDocument/2006/relationships/hyperlink" Target="https://www.ncbi.nlm.nih.gov/entrez/eutils/elink.fcgi?dbfrom=pubmed&amp;retmode=ref&amp;cmd=prlinks&amp;id=26771021"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genome.jp/kegg/"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www.pathwaycommons.org/pc/" TargetMode="External"/><Relationship Id="rId4" Type="http://schemas.openxmlformats.org/officeDocument/2006/relationships/hyperlink" Target="http://www.reactome.org/"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me of breaks</a:t>
            </a: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2</a:t>
            </a:fld>
            <a:endParaRPr lang="en-US"/>
          </a:p>
        </p:txBody>
      </p:sp>
    </p:spTree>
    <p:extLst>
      <p:ext uri="{BB962C8B-B14F-4D97-AF65-F5344CB8AC3E}">
        <p14:creationId xmlns:p14="http://schemas.microsoft.com/office/powerpoint/2010/main" val="126237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https://bioconductor.org/packages/3.18/BiocViews.html#___OrgDb</a:t>
            </a:r>
          </a:p>
        </p:txBody>
      </p:sp>
      <p:sp>
        <p:nvSpPr>
          <p:cNvPr id="4" name="Slide Number Placeholder 3"/>
          <p:cNvSpPr>
            <a:spLocks noGrp="1"/>
          </p:cNvSpPr>
          <p:nvPr>
            <p:ph type="sldNum" sz="quarter" idx="5"/>
          </p:nvPr>
        </p:nvSpPr>
        <p:spPr/>
        <p:txBody>
          <a:bodyPr/>
          <a:lstStyle/>
          <a:p>
            <a:pPr>
              <a:defRPr/>
            </a:pPr>
            <a:fld id="{D7D0C72D-7EBB-3B45-A487-2FF3559BF661}" type="slidenum">
              <a:rPr lang="en-US" smtClean="0"/>
              <a:pPr>
                <a:defRPr/>
              </a:pPr>
              <a:t>31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DE6D57-2260-F04F-A5B7-2D34444E246B}" type="slidenum">
              <a:rPr lang="en-US" smtClean="0"/>
              <a:pPr>
                <a:defRPr/>
              </a:pPr>
              <a:t>34</a:t>
            </a:fld>
            <a:endParaRPr lang="en-US"/>
          </a:p>
        </p:txBody>
      </p:sp>
    </p:spTree>
    <p:extLst>
      <p:ext uri="{BB962C8B-B14F-4D97-AF65-F5344CB8AC3E}">
        <p14:creationId xmlns:p14="http://schemas.microsoft.com/office/powerpoint/2010/main" val="80917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Running score and preranked list are traditional methods for visualizing GSEA result. The </a:t>
            </a:r>
            <a:r>
              <a:rPr lang="en-US">
                <a:latin typeface="Calibri" charset="0"/>
                <a:ea typeface="MS PGothic" charset="0"/>
                <a:hlinkClick r:id="rId3"/>
              </a:rPr>
              <a:t>enrichplot</a:t>
            </a:r>
            <a:r>
              <a:rPr lang="en-US">
                <a:latin typeface="Calibri" charset="0"/>
                <a:ea typeface="MS PGothic" charset="0"/>
              </a:rPr>
              <a:t> package supports both of them to visualize the distribution of the gene set and the enrichment score.</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9A181C5-393B-F549-9DF8-6663DA928CC2}" type="slidenum">
              <a:rPr lang="en-US" sz="1200"/>
              <a:pPr/>
              <a:t>35</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Bar plot is the most widely used method to visualize enriched terms. It depicts the enrichment scores (</a:t>
            </a:r>
            <a:r>
              <a:rPr lang="en-US" i="1" dirty="0">
                <a:latin typeface="Calibri" charset="0"/>
                <a:ea typeface="MS PGothic" charset="0"/>
              </a:rPr>
              <a:t>e.g.</a:t>
            </a:r>
            <a:r>
              <a:rPr lang="en-US" dirty="0">
                <a:latin typeface="Calibri" charset="0"/>
                <a:ea typeface="MS PGothic" charset="0"/>
              </a:rPr>
              <a:t> p values) and gene count or ratio as bar height and color. </a:t>
            </a:r>
            <a:r>
              <a:rPr lang="en-US" dirty="0" err="1">
                <a:latin typeface="Calibri" charset="0"/>
                <a:ea typeface="MS PGothic" charset="0"/>
              </a:rPr>
              <a:t>Barplot</a:t>
            </a:r>
            <a:r>
              <a:rPr lang="en-US" baseline="0" dirty="0">
                <a:latin typeface="Calibri" charset="0"/>
                <a:ea typeface="MS PGothic" charset="0"/>
              </a:rPr>
              <a:t> function can be used directly on </a:t>
            </a:r>
            <a:r>
              <a:rPr lang="en-US" baseline="0" dirty="0" err="1">
                <a:latin typeface="Calibri" charset="0"/>
                <a:ea typeface="MS PGothic" charset="0"/>
              </a:rPr>
              <a:t>enrichResult</a:t>
            </a:r>
            <a:r>
              <a:rPr lang="en-US" baseline="0" dirty="0">
                <a:latin typeface="Calibri" charset="0"/>
                <a:ea typeface="MS PGothic" charset="0"/>
              </a:rPr>
              <a:t> object (not on </a:t>
            </a:r>
            <a:r>
              <a:rPr lang="en-US" baseline="0" dirty="0" err="1">
                <a:latin typeface="Calibri" charset="0"/>
                <a:ea typeface="MS PGothic" charset="0"/>
              </a:rPr>
              <a:t>gseaResult</a:t>
            </a:r>
            <a:r>
              <a:rPr lang="en-US" baseline="0" dirty="0">
                <a:latin typeface="Calibri" charset="0"/>
                <a:ea typeface="MS PGothic" charset="0"/>
              </a:rPr>
              <a:t> object)</a:t>
            </a:r>
            <a:endParaRPr lang="fr-CH" dirty="0">
              <a:latin typeface="Calibri" charset="0"/>
              <a:ea typeface="MS PGothic" charset="0"/>
            </a:endParaRPr>
          </a:p>
        </p:txBody>
      </p:sp>
      <p:sp>
        <p:nvSpPr>
          <p:cNvPr id="56323"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EDADA7EE-AE6F-074B-B739-E262EB1161D0}" type="slidenum">
              <a:rPr lang="en-US" sz="1200"/>
              <a:pPr/>
              <a:t>36</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Dot plot is similar to bar plot with the capability to encode another score as dot size.</a:t>
            </a:r>
          </a:p>
        </p:txBody>
      </p:sp>
      <p:sp>
        <p:nvSpPr>
          <p:cNvPr id="58371"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B35F4E45-3DEE-1E4A-AAC7-554BA03FDFA4}" type="slidenum">
              <a:rPr lang="en-US" sz="1200"/>
              <a:pPr/>
              <a:t>37</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Both the </a:t>
            </a:r>
            <a:r>
              <a:rPr lang="en-US" dirty="0" err="1">
                <a:latin typeface="Calibri" charset="0"/>
                <a:ea typeface="MS PGothic" charset="0"/>
              </a:rPr>
              <a:t>barplot</a:t>
            </a:r>
            <a:r>
              <a:rPr lang="en-US" dirty="0">
                <a:latin typeface="Calibri" charset="0"/>
                <a:ea typeface="MS PGothic" charset="0"/>
              </a:rPr>
              <a:t> and </a:t>
            </a:r>
            <a:r>
              <a:rPr lang="en-US" dirty="0" err="1">
                <a:latin typeface="Calibri" charset="0"/>
                <a:ea typeface="MS PGothic" charset="0"/>
              </a:rPr>
              <a:t>dotplot</a:t>
            </a:r>
            <a:r>
              <a:rPr lang="en-US" dirty="0">
                <a:latin typeface="Calibri" charset="0"/>
                <a:ea typeface="MS PGothic" charset="0"/>
              </a:rPr>
              <a:t> only display most significant enriched terms, while users may want to know which genes are involved in these significant terms. In order to consider the potentially biological complexities in which a gene may belong to multiple annotation categories and provide information of numeric changes if available, we developed </a:t>
            </a:r>
            <a:r>
              <a:rPr lang="en-US" dirty="0" err="1">
                <a:latin typeface="Calibri" charset="0"/>
                <a:ea typeface="MS PGothic" charset="0"/>
              </a:rPr>
              <a:t>cnetplot</a:t>
            </a:r>
            <a:r>
              <a:rPr lang="en-US" dirty="0">
                <a:latin typeface="Calibri" charset="0"/>
                <a:ea typeface="MS PGothic" charset="0"/>
              </a:rPr>
              <a:t> function to extract the complex association. The </a:t>
            </a:r>
            <a:r>
              <a:rPr lang="en-US" dirty="0" err="1">
                <a:latin typeface="Calibri" charset="0"/>
                <a:ea typeface="MS PGothic" charset="0"/>
              </a:rPr>
              <a:t>cnetplot</a:t>
            </a:r>
            <a:r>
              <a:rPr lang="en-US" dirty="0">
                <a:latin typeface="Calibri" charset="0"/>
                <a:ea typeface="MS PGothic" charset="0"/>
              </a:rPr>
              <a:t> depicts the linkages of genes and biological concepts (</a:t>
            </a:r>
            <a:r>
              <a:rPr lang="en-US" i="1" dirty="0">
                <a:latin typeface="Calibri" charset="0"/>
                <a:ea typeface="MS PGothic" charset="0"/>
              </a:rPr>
              <a:t>e.g.</a:t>
            </a:r>
            <a:r>
              <a:rPr lang="en-US" dirty="0">
                <a:latin typeface="Calibri" charset="0"/>
                <a:ea typeface="MS PGothic" charset="0"/>
              </a:rPr>
              <a:t> GO terms or KEGG pathways) as a network. GSEA result is also supported with only core enriched genes displayed.</a:t>
            </a:r>
            <a:endParaRPr lang="fr-CH" dirty="0">
              <a:latin typeface="Calibri" charset="0"/>
              <a:ea typeface="MS PGothic" charset="0"/>
            </a:endParaRPr>
          </a:p>
        </p:txBody>
      </p:sp>
      <p:sp>
        <p:nvSpPr>
          <p:cNvPr id="60419"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5C44E36-81F2-9D47-A3D1-E92B6D371CA1}" type="slidenum">
              <a:rPr lang="en-US" sz="1200"/>
              <a:pPr/>
              <a:t>38</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Enrichment map organizes enriched terms into a network with edges connecting overlapping gene sets. In this way, mutually overlapping gene sets cluster together, making it easy to identify functional module.</a:t>
            </a:r>
          </a:p>
          <a:p>
            <a:r>
              <a:rPr lang="en-US" dirty="0">
                <a:latin typeface="Calibri" charset="0"/>
                <a:ea typeface="MS PGothic" charset="0"/>
              </a:rPr>
              <a:t>The </a:t>
            </a:r>
            <a:r>
              <a:rPr lang="en-US" dirty="0" err="1">
                <a:latin typeface="Calibri" charset="0"/>
                <a:ea typeface="MS PGothic" charset="0"/>
              </a:rPr>
              <a:t>emapplot</a:t>
            </a:r>
            <a:r>
              <a:rPr lang="en-US" dirty="0">
                <a:latin typeface="Calibri" charset="0"/>
                <a:ea typeface="MS PGothic" charset="0"/>
              </a:rPr>
              <a:t> function supports results obtained from </a:t>
            </a:r>
            <a:r>
              <a:rPr lang="en-US" dirty="0" err="1">
                <a:latin typeface="Calibri" charset="0"/>
                <a:ea typeface="MS PGothic" charset="0"/>
              </a:rPr>
              <a:t>hypergeometric</a:t>
            </a:r>
            <a:r>
              <a:rPr lang="en-US" dirty="0">
                <a:latin typeface="Calibri" charset="0"/>
                <a:ea typeface="MS PGothic" charset="0"/>
              </a:rPr>
              <a:t> test and gene set enrichment analysis. The </a:t>
            </a:r>
            <a:r>
              <a:rPr lang="en-US" dirty="0" err="1">
                <a:latin typeface="Calibri" charset="0"/>
                <a:ea typeface="MS PGothic" charset="0"/>
              </a:rPr>
              <a:t>pie_scale</a:t>
            </a:r>
            <a:r>
              <a:rPr lang="en-US" dirty="0">
                <a:latin typeface="Calibri" charset="0"/>
                <a:ea typeface="MS PGothic" charset="0"/>
              </a:rPr>
              <a:t> parameter can be used to resize nodes and the layout parameter can adjust the layout.</a:t>
            </a:r>
          </a:p>
          <a:p>
            <a:endParaRPr lang="fr-CH" dirty="0">
              <a:latin typeface="Calibri" charset="0"/>
              <a:ea typeface="MS PGothic" charset="0"/>
            </a:endParaRPr>
          </a:p>
        </p:txBody>
      </p:sp>
      <p:sp>
        <p:nvSpPr>
          <p:cNvPr id="62467"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DF3EF02-0FE3-2943-966C-C3127FCD445C}" type="slidenum">
              <a:rPr lang="en-US" sz="1200"/>
              <a:pPr/>
              <a:t>39</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The ridgeplot will visualize expression distributions of core enriched genes for GSEA enriched categories. It helps users to interpret up/down-regulated pathways.</a:t>
            </a:r>
          </a:p>
        </p:txBody>
      </p:sp>
      <p:sp>
        <p:nvSpPr>
          <p:cNvPr id="64515"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96FFD045-6920-314D-81F2-DB215A0633F7}" type="slidenum">
              <a:rPr lang="en-US" sz="1200"/>
              <a:pPr/>
              <a:t>40</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a:latin typeface="Calibri" charset="0"/>
                <a:ea typeface="MS PGothic" charset="0"/>
              </a:rPr>
              <a:t>https://</a:t>
            </a:r>
            <a:r>
              <a:rPr lang="en-US" dirty="0" err="1">
                <a:latin typeface="Calibri" charset="0"/>
                <a:ea typeface="MS PGothic" charset="0"/>
              </a:rPr>
              <a:t>en.wikipedia.org</a:t>
            </a:r>
            <a:r>
              <a:rPr lang="en-US" dirty="0">
                <a:latin typeface="Calibri" charset="0"/>
                <a:ea typeface="MS PGothic" charset="0"/>
              </a:rPr>
              <a:t>/wiki/</a:t>
            </a:r>
            <a:r>
              <a:rPr lang="en-US" dirty="0" err="1">
                <a:latin typeface="Calibri" charset="0"/>
                <a:ea typeface="MS PGothic" charset="0"/>
              </a:rPr>
              <a:t>Gene_Ontology</a:t>
            </a:r>
            <a:endParaRPr lang="en-US" dirty="0">
              <a:latin typeface="Calibri" charset="0"/>
              <a:ea typeface="MS PGothic" charset="0"/>
            </a:endParaRPr>
          </a:p>
          <a:p>
            <a:endParaRPr lang="en-US" dirty="0">
              <a:latin typeface="Calibri" charset="0"/>
              <a:ea typeface="MS PGothic" charset="0"/>
            </a:endParaRPr>
          </a:p>
          <a:p>
            <a:r>
              <a:rPr lang="en-US" dirty="0"/>
              <a:t>The Gene Ontology was originally constructed in 1998 by a consortium of researchers studying the </a:t>
            </a:r>
            <a:r>
              <a:rPr lang="en-US" dirty="0">
                <a:hlinkClick r:id="rId3" tooltip="Genome sequencing"/>
              </a:rPr>
              <a:t>genomes</a:t>
            </a:r>
            <a:r>
              <a:rPr lang="en-US" dirty="0"/>
              <a:t> of three </a:t>
            </a:r>
            <a:r>
              <a:rPr lang="en-US" dirty="0">
                <a:hlinkClick r:id="rId4" tooltip="Model organism"/>
              </a:rPr>
              <a:t>model organisms</a:t>
            </a:r>
            <a:r>
              <a:rPr lang="en-US" dirty="0"/>
              <a:t>: </a:t>
            </a:r>
            <a:r>
              <a:rPr lang="en-US" i="1" dirty="0">
                <a:hlinkClick r:id="rId5" tooltip="Drosophila melanogaster"/>
              </a:rPr>
              <a:t>Drosophila melanogaster</a:t>
            </a:r>
            <a:r>
              <a:rPr lang="en-US" dirty="0"/>
              <a:t> (fruit fly), </a:t>
            </a:r>
            <a:r>
              <a:rPr lang="en-US" i="1" dirty="0">
                <a:hlinkClick r:id="rId6" tooltip="Mus musculus"/>
              </a:rPr>
              <a:t>Mus musculus</a:t>
            </a:r>
            <a:r>
              <a:rPr lang="en-US" dirty="0"/>
              <a:t> (mouse), and </a:t>
            </a:r>
            <a:r>
              <a:rPr lang="en-US" i="1" dirty="0">
                <a:hlinkClick r:id="rId7" tooltip="Saccharomyces cerevisiae"/>
              </a:rPr>
              <a:t>Saccharomyces cerevisiae</a:t>
            </a:r>
            <a:r>
              <a:rPr lang="en-US" dirty="0"/>
              <a:t> (brewer's or baker's yeast).</a:t>
            </a:r>
            <a:r>
              <a:rPr lang="en-US" baseline="30000" dirty="0">
                <a:hlinkClick r:id="rId8"/>
              </a:rPr>
              <a:t>[25]</a:t>
            </a:r>
            <a:r>
              <a:rPr lang="en-US" dirty="0"/>
              <a:t> Many other </a:t>
            </a:r>
            <a:r>
              <a:rPr lang="en-US" dirty="0">
                <a:hlinkClick r:id="rId9" tooltip="Model Organism Databases"/>
              </a:rPr>
              <a:t>Model Organism Databases</a:t>
            </a:r>
            <a:r>
              <a:rPr lang="en-US" dirty="0"/>
              <a:t> have joined the Gene Ontology Consortium, contributing not only annotation data, but also contributing to the development of the ontologies and tools to view and apply the data. Many major plant, animal and microorganism databases make a contribution towards this project.</a:t>
            </a:r>
            <a:r>
              <a:rPr lang="en-US" baseline="30000" dirty="0">
                <a:hlinkClick r:id="rId10"/>
              </a:rPr>
              <a:t>[7]</a:t>
            </a:r>
            <a:r>
              <a:rPr lang="en-US" dirty="0"/>
              <a:t> As of July 2019, the GO contains 44,945 terms; there are 6,408,283 annotations to 4,467 different biological organisms.</a:t>
            </a:r>
            <a:r>
              <a:rPr lang="en-US" baseline="30000" dirty="0">
                <a:hlinkClick r:id="rId10"/>
              </a:rPr>
              <a:t>[7]</a:t>
            </a:r>
            <a:endParaRPr lang="en-US" dirty="0">
              <a:latin typeface="Calibri" charset="0"/>
              <a:ea typeface="MS PGothic" charset="0"/>
            </a:endParaRPr>
          </a:p>
          <a:p>
            <a:endParaRPr lang="en-US" dirty="0">
              <a:latin typeface="Calibri" charset="0"/>
              <a:ea typeface="MS PGothic" charset="0"/>
            </a:endParaRPr>
          </a:p>
          <a:p>
            <a:endParaRPr lang="en-US" dirty="0">
              <a:latin typeface="Calibri" charset="0"/>
              <a:ea typeface="MS PGothic" charset="0"/>
            </a:endParaRP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F9A36C80-7B55-E94E-9C40-BCE9DA92D711}" type="slidenum">
              <a:rPr lang="en-US" sz="1200"/>
              <a:pPr/>
              <a:t>44</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KEGG</a:t>
            </a:r>
            <a:r>
              <a:rPr lang="en-US">
                <a:latin typeface="Calibri" charset="0"/>
                <a:ea typeface="MS PGothic" charset="0"/>
              </a:rPr>
              <a:t> is a database resource for understanding high-level functions and utilities of the biological system, such as the cell, the organism and the ecosystem, from genomic and molecular-level information. It is a computer representation of the biological system, consisting of molecular building blocks of genes and proteins (genomic information) and chemical substances (chemical information) that are integrated with the knowledge on molecular wiring diagrams of interaction, reaction and relation networks (systems information). It also contains disease and drug information (health information) as perturbations to the biological system. </a:t>
            </a:r>
          </a:p>
          <a:p>
            <a:r>
              <a:rPr lang="en-US">
                <a:latin typeface="Calibri" charset="0"/>
                <a:ea typeface="MS PGothic" charset="0"/>
              </a:rPr>
              <a:t>The KEGG database has been in development by </a:t>
            </a:r>
            <a:r>
              <a:rPr lang="en-US">
                <a:latin typeface="Calibri" charset="0"/>
                <a:ea typeface="MS PGothic" charset="0"/>
                <a:hlinkClick r:id="rId3"/>
              </a:rPr>
              <a:t>Kanehisa Laboratories</a:t>
            </a:r>
            <a:r>
              <a:rPr lang="en-US">
                <a:latin typeface="Calibri" charset="0"/>
                <a:ea typeface="MS PGothic" charset="0"/>
              </a:rPr>
              <a:t> since 1995, and is now a prominent reference knowledge base for integration and interpretation of large-scale molecular data sets generated by genome sequencing and other high-throughput experimental technologies. </a:t>
            </a:r>
          </a:p>
          <a:p>
            <a:endParaRPr lang="en-US">
              <a:latin typeface="Calibri" charset="0"/>
              <a:ea typeface="MS PGothic" charset="0"/>
            </a:endParaRPr>
          </a:p>
        </p:txBody>
      </p:sp>
      <p:sp>
        <p:nvSpPr>
          <p:cNvPr id="860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04D0F71C-39A3-1D4D-8E6E-0DE68B8C7F0D}" type="slidenum">
              <a:rPr lang="en-US" sz="1200"/>
              <a:pPr/>
              <a:t>46</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a:t>The Translational Data Science (TDS) group focuses on developing novel computational tools, statistical methods and machine learning algorithms for the analysis of high-throughput and high-dimensional datasets generated by novel assay technologies with applications in immunology, vaccine research and immunotherapy. We collaborate with multiple research groups locally, nationally and internationally to address important immunological problems through high-dimensional modeling and data integration.</a:t>
            </a: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3</a:t>
            </a:fld>
            <a:endParaRPr lang="en-US"/>
          </a:p>
        </p:txBody>
      </p:sp>
    </p:spTree>
    <p:extLst>
      <p:ext uri="{BB962C8B-B14F-4D97-AF65-F5344CB8AC3E}">
        <p14:creationId xmlns:p14="http://schemas.microsoft.com/office/powerpoint/2010/main" val="359104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err="1">
                <a:latin typeface="Calibri" charset="0"/>
                <a:ea typeface="MS PGothic" charset="0"/>
              </a:rPr>
              <a:t>Pathview</a:t>
            </a:r>
            <a:r>
              <a:rPr lang="en-US" dirty="0">
                <a:latin typeface="Calibri" charset="0"/>
                <a:ea typeface="MS PGothic" charset="0"/>
              </a:rPr>
              <a:t> is a tool set for pathway-based data integration and visualization. It maps and renders a wide variety of biological data on relevant pathway graphs. All users need is to supply their data and specify the target pathway. </a:t>
            </a:r>
            <a:r>
              <a:rPr lang="en-US" dirty="0" err="1">
                <a:latin typeface="Calibri" charset="0"/>
                <a:ea typeface="MS PGothic" charset="0"/>
              </a:rPr>
              <a:t>Pathview</a:t>
            </a:r>
            <a:r>
              <a:rPr lang="en-US" dirty="0">
                <a:latin typeface="Calibri" charset="0"/>
                <a:ea typeface="MS PGothic" charset="0"/>
              </a:rPr>
              <a:t> automatically downloads the pathway graph data, parses the data file, maps user data to the pathway, and render pathway graph with the mapped data. In addition, </a:t>
            </a:r>
            <a:r>
              <a:rPr lang="en-US" dirty="0" err="1">
                <a:latin typeface="Calibri" charset="0"/>
                <a:ea typeface="MS PGothic" charset="0"/>
              </a:rPr>
              <a:t>Pathview</a:t>
            </a:r>
            <a:r>
              <a:rPr lang="en-US" dirty="0">
                <a:latin typeface="Calibri" charset="0"/>
                <a:ea typeface="MS PGothic" charset="0"/>
              </a:rPr>
              <a:t> also seamlessly integrates with pathway and gene set (enrichment) analysis tools for large-scale and fully automated analysis.</a:t>
            </a:r>
            <a:endParaRPr lang="fr-CH" dirty="0">
              <a:latin typeface="Calibri" charset="0"/>
              <a:ea typeface="MS PGothic" charset="0"/>
            </a:endParaRPr>
          </a:p>
        </p:txBody>
      </p:sp>
      <p:sp>
        <p:nvSpPr>
          <p:cNvPr id="54275"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3230E14F-F756-3F43-AEAC-4D725DAACA96}" type="slidenum">
              <a:rPr lang="en-US" sz="1200"/>
              <a:pPr/>
              <a:t>47</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REACTOME</a:t>
            </a:r>
            <a:r>
              <a:rPr lang="en-US">
                <a:latin typeface="Calibri" charset="0"/>
                <a:ea typeface="MS PGothic" charset="0"/>
              </a:rPr>
              <a:t> is an open-source, open access, manually curated and peer-reviewed pathway database. Our goal is to provide intuitive bioinformatics tools for the visualization, interpretation and analysis of pathway knowledge to support basic and clinical research, genome analysis, modeling, systems biology and education. Founded in 2003, the Reactome project is led by Lincoln Stein of </a:t>
            </a:r>
            <a:r>
              <a:rPr lang="en-US">
                <a:latin typeface="Calibri" charset="0"/>
                <a:ea typeface="MS PGothic" charset="0"/>
                <a:hlinkClick r:id="rId3"/>
              </a:rPr>
              <a:t>OICR</a:t>
            </a:r>
            <a:r>
              <a:rPr lang="en-US">
                <a:latin typeface="Calibri" charset="0"/>
                <a:ea typeface="MS PGothic" charset="0"/>
              </a:rPr>
              <a:t>, Peter D</a:t>
            </a:r>
            <a:r>
              <a:rPr lang="ja-JP" altLang="en-US">
                <a:latin typeface="Calibri" charset="0"/>
                <a:ea typeface="MS PGothic" charset="0"/>
              </a:rPr>
              <a:t>’</a:t>
            </a:r>
            <a:r>
              <a:rPr lang="en-US" altLang="ja-JP">
                <a:latin typeface="Calibri" charset="0"/>
                <a:ea typeface="MS PGothic" charset="0"/>
              </a:rPr>
              <a:t>Eustachio of </a:t>
            </a:r>
            <a:r>
              <a:rPr lang="en-US" altLang="ja-JP">
                <a:latin typeface="Calibri" charset="0"/>
                <a:ea typeface="MS PGothic" charset="0"/>
                <a:hlinkClick r:id="rId4"/>
              </a:rPr>
              <a:t>NYULMC</a:t>
            </a:r>
            <a:r>
              <a:rPr lang="en-US" altLang="ja-JP">
                <a:latin typeface="Calibri" charset="0"/>
                <a:ea typeface="MS PGothic" charset="0"/>
              </a:rPr>
              <a:t>, Henning Hermjakob of </a:t>
            </a:r>
            <a:r>
              <a:rPr lang="en-US" altLang="ja-JP">
                <a:latin typeface="Calibri" charset="0"/>
                <a:ea typeface="MS PGothic" charset="0"/>
                <a:hlinkClick r:id="rId5"/>
              </a:rPr>
              <a:t>EMBL-EBI</a:t>
            </a:r>
            <a:r>
              <a:rPr lang="en-US" altLang="ja-JP">
                <a:latin typeface="Calibri" charset="0"/>
                <a:ea typeface="MS PGothic" charset="0"/>
              </a:rPr>
              <a:t>, and Guanming Wu of </a:t>
            </a:r>
            <a:r>
              <a:rPr lang="en-US" altLang="ja-JP">
                <a:latin typeface="Calibri" charset="0"/>
                <a:ea typeface="MS PGothic" charset="0"/>
                <a:hlinkClick r:id="rId6"/>
              </a:rPr>
              <a:t>OHSU</a:t>
            </a:r>
            <a:r>
              <a:rPr lang="en-US" altLang="ja-JP">
                <a:latin typeface="Calibri" charset="0"/>
                <a:ea typeface="MS PGothic" charset="0"/>
              </a:rPr>
              <a:t>.</a:t>
            </a:r>
          </a:p>
          <a:p>
            <a:endParaRPr lang="en-US">
              <a:latin typeface="Calibri" charset="0"/>
              <a:ea typeface="MS PGothic" charset="0"/>
            </a:endParaRPr>
          </a:p>
          <a:p>
            <a:endParaRPr lang="en-US">
              <a:latin typeface="Calibri" charset="0"/>
              <a:ea typeface="MS PGothic" charset="0"/>
            </a:endParaRP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68B665F8-8E6A-3247-B71F-95A6ADE399BF}" type="slidenum">
              <a:rPr lang="en-US" sz="1200"/>
              <a:pPr/>
              <a:t>48</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80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CH" b="1">
                <a:latin typeface="Calibri" charset="0"/>
                <a:ea typeface="MS PGothic" charset="0"/>
              </a:rPr>
              <a:t>The Molecular Signatures Database (MSigDB) hallmark gene set collection</a:t>
            </a:r>
          </a:p>
          <a:p>
            <a:r>
              <a:rPr lang="fr-CH">
                <a:latin typeface="Calibri" charset="0"/>
                <a:ea typeface="MS PGothic" charset="0"/>
                <a:hlinkClick r:id="rId3"/>
              </a:rPr>
              <a:t>Arthur Liberzon</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4"/>
              </a:rPr>
              <a:t>Chet Birger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5"/>
              </a:rPr>
              <a:t>Helga Thorvaldsdóttir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6"/>
              </a:rPr>
              <a:t>Mahmoud Ghandi</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7"/>
              </a:rPr>
              <a:t>Jill P. Mesirov</a:t>
            </a:r>
            <a:r>
              <a:rPr lang="fr-CH">
                <a:latin typeface="Calibri" charset="0"/>
                <a:ea typeface="MS PGothic" charset="0"/>
              </a:rPr>
              <a:t>,</a:t>
            </a:r>
            <a:r>
              <a:rPr lang="fr-CH" baseline="30000">
                <a:latin typeface="Calibri" charset="0"/>
                <a:ea typeface="MS PGothic" charset="0"/>
              </a:rPr>
              <a:t>1,2,3,4,*</a:t>
            </a:r>
            <a:r>
              <a:rPr lang="fr-CH">
                <a:latin typeface="Calibri" charset="0"/>
                <a:ea typeface="MS PGothic" charset="0"/>
              </a:rPr>
              <a:t> and </a:t>
            </a:r>
            <a:r>
              <a:rPr lang="fr-CH">
                <a:latin typeface="Calibri" charset="0"/>
                <a:ea typeface="MS PGothic" charset="0"/>
                <a:hlinkClick r:id="rId8"/>
              </a:rPr>
              <a:t>Pablo Tamayo</a:t>
            </a:r>
            <a:r>
              <a:rPr lang="fr-CH" baseline="30000">
                <a:latin typeface="Calibri" charset="0"/>
                <a:ea typeface="MS PGothic" charset="0"/>
              </a:rPr>
              <a:t>1,2,3,4,*,1</a:t>
            </a:r>
          </a:p>
          <a:p>
            <a:r>
              <a:rPr lang="fr-CH">
                <a:latin typeface="Calibri" charset="0"/>
                <a:ea typeface="MS PGothic" charset="0"/>
                <a:hlinkClick r:id="rId9"/>
              </a:rPr>
              <a:t>Cell Syst. 2015 Dec 23; 1(6): 417–425. </a:t>
            </a:r>
            <a:endParaRPr lang="fr-CH">
              <a:latin typeface="Calibri" charset="0"/>
              <a:ea typeface="MS PGothic" charset="0"/>
            </a:endParaRPr>
          </a:p>
          <a:p>
            <a:r>
              <a:rPr lang="en-US">
                <a:latin typeface="Calibri" charset="0"/>
                <a:ea typeface="MS PGothic" charset="0"/>
              </a:rPr>
              <a:t>The Molecular Signatures Database (MSigDB) is one of the most widely used and comprehensive databases of gene sets for performing gene set enrichment analysis. Since its creation, MSigDB has grown beyond its roots in metabolic disease and cancer to include &gt;10,000 gene sets. These better represent a wider range of biological processes and diseases, but the utility of the database is reduced by increased redundancy across, and heterogeneity within, gene sets. To address this challenge, here we use a combination of automated approaches and expert curation to develop a collection of </a:t>
            </a:r>
            <a:r>
              <a:rPr lang="ja-JP" altLang="en-US">
                <a:latin typeface="Calibri" charset="0"/>
                <a:ea typeface="MS PGothic" charset="0"/>
              </a:rPr>
              <a:t>“</a:t>
            </a:r>
            <a:r>
              <a:rPr lang="en-US" altLang="ja-JP">
                <a:latin typeface="Calibri" charset="0"/>
                <a:ea typeface="MS PGothic" charset="0"/>
              </a:rPr>
              <a:t>hallmark</a:t>
            </a:r>
            <a:r>
              <a:rPr lang="ja-JP" altLang="en-US">
                <a:latin typeface="Calibri" charset="0"/>
                <a:ea typeface="MS PGothic" charset="0"/>
              </a:rPr>
              <a:t>”</a:t>
            </a:r>
            <a:r>
              <a:rPr lang="en-US" altLang="ja-JP">
                <a:latin typeface="Calibri" charset="0"/>
                <a:ea typeface="MS PGothic" charset="0"/>
              </a:rPr>
              <a:t> gene sets as part of MSigDB. Each hallmark in this collection consists of a </a:t>
            </a:r>
            <a:r>
              <a:rPr lang="ja-JP" altLang="en-US">
                <a:latin typeface="Calibri" charset="0"/>
                <a:ea typeface="MS PGothic" charset="0"/>
              </a:rPr>
              <a:t>“</a:t>
            </a:r>
            <a:r>
              <a:rPr lang="en-US" altLang="ja-JP">
                <a:latin typeface="Calibri" charset="0"/>
                <a:ea typeface="MS PGothic" charset="0"/>
              </a:rPr>
              <a:t>refined</a:t>
            </a:r>
            <a:r>
              <a:rPr lang="ja-JP" altLang="en-US">
                <a:latin typeface="Calibri" charset="0"/>
                <a:ea typeface="MS PGothic" charset="0"/>
              </a:rPr>
              <a:t>”</a:t>
            </a:r>
            <a:r>
              <a:rPr lang="en-US" altLang="ja-JP">
                <a:latin typeface="Calibri" charset="0"/>
                <a:ea typeface="MS PGothic" charset="0"/>
              </a:rPr>
              <a:t> gene set, derived from multiple </a:t>
            </a:r>
            <a:r>
              <a:rPr lang="ja-JP" altLang="en-US">
                <a:latin typeface="Calibri" charset="0"/>
                <a:ea typeface="MS PGothic" charset="0"/>
              </a:rPr>
              <a:t>“</a:t>
            </a:r>
            <a:r>
              <a:rPr lang="en-US" altLang="ja-JP">
                <a:latin typeface="Calibri" charset="0"/>
                <a:ea typeface="MS PGothic" charset="0"/>
              </a:rPr>
              <a:t>founder</a:t>
            </a:r>
            <a:r>
              <a:rPr lang="ja-JP" altLang="en-US">
                <a:latin typeface="Calibri" charset="0"/>
                <a:ea typeface="MS PGothic" charset="0"/>
              </a:rPr>
              <a:t>”</a:t>
            </a:r>
            <a:r>
              <a:rPr lang="en-US" altLang="ja-JP">
                <a:latin typeface="Calibri" charset="0"/>
                <a:ea typeface="MS PGothic" charset="0"/>
              </a:rPr>
              <a:t> sets, that conveys a specific biological state or process and displays coherent expression. The hallmarks effectively summarize most of the relevant information of the original founder sets and, by reducing both variation and redundancy, provide more refined and concise inputs for gene set enrichment analysis.</a:t>
            </a:r>
          </a:p>
          <a:p>
            <a:endParaRPr lang="en-US">
              <a:latin typeface="Calibri" charset="0"/>
              <a:ea typeface="MS PGothic" charset="0"/>
            </a:endParaRPr>
          </a:p>
        </p:txBody>
      </p:sp>
      <p:sp>
        <p:nvSpPr>
          <p:cNvPr id="880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E1FC41A-6EF4-5647-BCE5-DD8765095E1F}" type="slidenum">
              <a:rPr lang="en-US" sz="1200"/>
              <a:pPr/>
              <a:t>49</a:t>
            </a:fld>
            <a:endParaRPr 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WikiPathways</a:t>
            </a:r>
            <a:r>
              <a:rPr lang="en-US">
                <a:latin typeface="Calibri" charset="0"/>
                <a:ea typeface="MS PGothic" charset="0"/>
              </a:rPr>
              <a:t> was established to facilitate the contribution and maintenance of pathway information by the biology community. WikiPathways is an open, collaborative platform dedicated to the curation of biological pathways. WikiPathways thus presents a new model for pathway databases that enhances and complements ongoing efforts, such as </a:t>
            </a:r>
            <a:r>
              <a:rPr lang="en-US">
                <a:latin typeface="Calibri" charset="0"/>
                <a:ea typeface="MS PGothic" charset="0"/>
                <a:hlinkClick r:id="rId3" tooltip="http://www.genome.jp/kegg/"/>
              </a:rPr>
              <a:t>KEGG</a:t>
            </a:r>
            <a:r>
              <a:rPr lang="en-US">
                <a:latin typeface="Calibri" charset="0"/>
                <a:ea typeface="MS PGothic" charset="0"/>
              </a:rPr>
              <a:t>, </a:t>
            </a:r>
            <a:r>
              <a:rPr lang="en-US">
                <a:latin typeface="Calibri" charset="0"/>
                <a:ea typeface="MS PGothic" charset="0"/>
                <a:hlinkClick r:id="rId4" tooltip="http://www.reactome.org/"/>
              </a:rPr>
              <a:t>Reactome</a:t>
            </a:r>
            <a:r>
              <a:rPr lang="en-US">
                <a:latin typeface="Calibri" charset="0"/>
                <a:ea typeface="MS PGothic" charset="0"/>
              </a:rPr>
              <a:t> and </a:t>
            </a:r>
            <a:r>
              <a:rPr lang="en-US">
                <a:latin typeface="Calibri" charset="0"/>
                <a:ea typeface="MS PGothic" charset="0"/>
                <a:hlinkClick r:id="rId5" tooltip="http://www.pathwaycommons.org/pc/"/>
              </a:rPr>
              <a:t>Pathway Commons</a:t>
            </a:r>
            <a:r>
              <a:rPr lang="en-US">
                <a:latin typeface="Calibri" charset="0"/>
                <a:ea typeface="MS PGothic" charset="0"/>
              </a:rPr>
              <a:t>. Building on the same MediaWiki software that powers Wikipedia, we added a custom graphical pathway editing tool and integrated databases covering major gene, protein, and small-molecule systems. The familiar web-based format of WikiPathways greatly reduces the barrier to participate in pathway curation. More importantly, the open, public approach of WikiPathways allows for broader participation by the entire community, ranging from students to senior experts in each field. This approach also shifts the bulk of peer review, editorial curation, and maintenance to the community. </a:t>
            </a:r>
          </a:p>
          <a:p>
            <a:endParaRPr lang="en-US">
              <a:latin typeface="Calibri" charset="0"/>
              <a:ea typeface="MS PGothic" charset="0"/>
            </a:endParaRP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3C89AC7-026D-E04A-B2ED-24F28E744E25}" type="slidenum">
              <a:rPr lang="en-US" sz="1200"/>
              <a:pPr/>
              <a:t>51</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Colorectal cancer samples.</a:t>
            </a:r>
            <a:r>
              <a:rPr lang="en-US" baseline="0" dirty="0"/>
              <a:t> </a:t>
            </a:r>
          </a:p>
          <a:p>
            <a:r>
              <a:rPr lang="en-US" baseline="0" dirty="0"/>
              <a:t>GSVA calculates a per-sample and per gene set  enrichment score, that can be used for correlations with gene expression, survival analysis grouping samples into high and low enrichment scores, </a:t>
            </a:r>
            <a:r>
              <a:rPr lang="en-US" baseline="0" dirty="0" err="1"/>
              <a:t>etc</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56</a:t>
            </a:fld>
            <a:endParaRPr lang="en-US"/>
          </a:p>
        </p:txBody>
      </p:sp>
    </p:spTree>
    <p:extLst>
      <p:ext uri="{BB962C8B-B14F-4D97-AF65-F5344CB8AC3E}">
        <p14:creationId xmlns:p14="http://schemas.microsoft.com/office/powerpoint/2010/main" val="436370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8"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fr-FR">
              <a:latin typeface="Calibri" charset="0"/>
              <a:ea typeface="MS PGothic" charset="0"/>
            </a:endParaRPr>
          </a:p>
        </p:txBody>
      </p:sp>
      <p:sp>
        <p:nvSpPr>
          <p:cNvPr id="75779"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E96B7C7-2D0E-5A42-82AC-97CAC632FB9B}" type="slidenum">
              <a:rPr lang="fr-CH" sz="1200"/>
              <a:pPr/>
              <a:t>67</a:t>
            </a:fld>
            <a:endParaRPr lang="fr-CH"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sz="2200" dirty="0"/>
              <a:t>Interpret the expression results in terms of higher order biological processes or molecular pathways</a:t>
            </a:r>
            <a:endParaRPr lang="en-US" sz="2200"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8</a:t>
            </a:fld>
            <a:endParaRPr lang="en-US"/>
          </a:p>
        </p:txBody>
      </p:sp>
    </p:spTree>
    <p:extLst>
      <p:ext uri="{BB962C8B-B14F-4D97-AF65-F5344CB8AC3E}">
        <p14:creationId xmlns:p14="http://schemas.microsoft.com/office/powerpoint/2010/main" val="303380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err="1">
                <a:latin typeface="Calibri" charset="0"/>
              </a:rPr>
              <a:t>Annamaria</a:t>
            </a:r>
            <a:r>
              <a:rPr lang="en-US" dirty="0">
                <a:latin typeface="Calibri" charset="0"/>
              </a:rPr>
              <a:t>: Brain metastasis ECs, </a:t>
            </a:r>
            <a:r>
              <a:rPr lang="en-US" dirty="0" err="1">
                <a:latin typeface="Calibri" charset="0"/>
              </a:rPr>
              <a:t>jan</a:t>
            </a:r>
            <a:r>
              <a:rPr lang="en-US" dirty="0">
                <a:latin typeface="Calibri" charset="0"/>
              </a:rPr>
              <a:t> 2024</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/cancer-cell/</a:t>
            </a:r>
            <a:r>
              <a:rPr lang="en-US" dirty="0" err="1">
                <a:latin typeface="Calibri" charset="0"/>
              </a:rPr>
              <a:t>fulltext</a:t>
            </a:r>
            <a:r>
              <a:rPr lang="en-US" dirty="0">
                <a:latin typeface="Calibri" charset="0"/>
              </a:rPr>
              <a:t>/S1535-6108(23)00446-4#secsectitle0015</a:t>
            </a:r>
          </a:p>
          <a:p>
            <a:pPr eaLnBrk="1" hangingPunct="1">
              <a:spcBef>
                <a:spcPct val="0"/>
              </a:spcBef>
            </a:pPr>
            <a:endParaRPr lang="en-US" dirty="0">
              <a:latin typeface="Calibri" charset="0"/>
            </a:endParaRPr>
          </a:p>
          <a:p>
            <a:pPr eaLnBrk="1" hangingPunct="1">
              <a:spcBef>
                <a:spcPct val="0"/>
              </a:spcBef>
            </a:pPr>
            <a:r>
              <a:rPr lang="en-US" dirty="0">
                <a:latin typeface="Calibri" charset="0"/>
              </a:rPr>
              <a:t>Rachel: DCs, Nov 2023</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/articles/s43018-023-00668-y</a:t>
            </a: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9</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latin typeface="Calibri" charset="0"/>
              </a:rPr>
              <a:t>Joao: heatmap of NES:</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/cell/</a:t>
            </a:r>
            <a:r>
              <a:rPr lang="en-US" dirty="0" err="1">
                <a:latin typeface="Calibri" charset="0"/>
              </a:rPr>
              <a:t>fulltext</a:t>
            </a:r>
            <a:r>
              <a:rPr lang="en-US" dirty="0">
                <a:latin typeface="Calibri" charset="0"/>
              </a:rPr>
              <a:t>/S0092-8674(23)00977-7</a:t>
            </a:r>
          </a:p>
          <a:p>
            <a:pPr eaLnBrk="1" hangingPunct="1">
              <a:spcBef>
                <a:spcPct val="0"/>
              </a:spcBef>
            </a:pPr>
            <a:endParaRPr lang="en-US" dirty="0">
              <a:latin typeface="Calibri" charset="0"/>
            </a:endParaRPr>
          </a:p>
          <a:p>
            <a:pPr eaLnBrk="1" hangingPunct="1">
              <a:spcBef>
                <a:spcPct val="0"/>
              </a:spcBef>
            </a:pPr>
            <a:r>
              <a:rPr lang="en-US" dirty="0" err="1">
                <a:latin typeface="Calibri" charset="0"/>
              </a:rPr>
              <a:t>Jaccard</a:t>
            </a:r>
            <a:r>
              <a:rPr lang="en-US" dirty="0">
                <a:latin typeface="Calibri" charset="0"/>
              </a:rPr>
              <a:t> IDH2i </a:t>
            </a:r>
            <a:r>
              <a:rPr lang="en-US" dirty="0" err="1">
                <a:latin typeface="Calibri" charset="0"/>
              </a:rPr>
              <a:t>vs</a:t>
            </a:r>
            <a:r>
              <a:rPr lang="en-US" dirty="0">
                <a:latin typeface="Calibri" charset="0"/>
              </a:rPr>
              <a:t> control: more memory phenotype</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/articles/s41586-023-06546-y/figures/3</a:t>
            </a: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10</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www.nature.com</a:t>
            </a:r>
            <a:r>
              <a:rPr lang="en-US" dirty="0"/>
              <a:t>/articles/s41596-018-0103-9</a:t>
            </a:r>
          </a:p>
          <a:p>
            <a:r>
              <a:rPr lang="en-US" dirty="0"/>
              <a:t>Interpret in-</a:t>
            </a:r>
            <a:r>
              <a:rPr lang="en-US" b="1" dirty="0"/>
              <a:t>tur</a:t>
            </a:r>
            <a:r>
              <a:rPr lang="en-US" dirty="0"/>
              <a:t>-</a:t>
            </a:r>
            <a:r>
              <a:rPr lang="en-US" dirty="0" err="1"/>
              <a:t>prit</a:t>
            </a:r>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E0DE6D57-2260-F04F-A5B7-2D34444E246B}" type="slidenum">
              <a:rPr lang="en-US" smtClean="0"/>
              <a:pPr>
                <a:defRPr/>
              </a:pPr>
              <a:t>12</a:t>
            </a:fld>
            <a:endParaRPr lang="en-US"/>
          </a:p>
        </p:txBody>
      </p:sp>
    </p:spTree>
    <p:extLst>
      <p:ext uri="{BB962C8B-B14F-4D97-AF65-F5344CB8AC3E}">
        <p14:creationId xmlns:p14="http://schemas.microsoft.com/office/powerpoint/2010/main" val="211493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13</a:t>
            </a:fld>
            <a:endParaRPr lang="en-US"/>
          </a:p>
        </p:txBody>
      </p:sp>
    </p:spTree>
    <p:extLst>
      <p:ext uri="{BB962C8B-B14F-4D97-AF65-F5344CB8AC3E}">
        <p14:creationId xmlns:p14="http://schemas.microsoft.com/office/powerpoint/2010/main" val="2280011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Association between 2 categorical variables: i.e. number of differentially expressed genes</a:t>
            </a:r>
            <a:r>
              <a:rPr lang="en-US" baseline="0" dirty="0"/>
              <a:t> and number of yellow genes</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16</a:t>
            </a:fld>
            <a:endParaRPr lang="en-US"/>
          </a:p>
        </p:txBody>
      </p:sp>
    </p:spTree>
    <p:extLst>
      <p:ext uri="{BB962C8B-B14F-4D97-AF65-F5344CB8AC3E}">
        <p14:creationId xmlns:p14="http://schemas.microsoft.com/office/powerpoint/2010/main" val="2222661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more than 1 gene set</a:t>
            </a:r>
          </a:p>
        </p:txBody>
      </p:sp>
      <p:sp>
        <p:nvSpPr>
          <p:cNvPr id="4" name="Slide Number Placeholder 3"/>
          <p:cNvSpPr>
            <a:spLocks noGrp="1"/>
          </p:cNvSpPr>
          <p:nvPr>
            <p:ph type="sldNum" sz="quarter" idx="5"/>
          </p:nvPr>
        </p:nvSpPr>
        <p:spPr/>
        <p:txBody>
          <a:bodyPr/>
          <a:lstStyle/>
          <a:p>
            <a:pPr>
              <a:defRPr/>
            </a:pPr>
            <a:fld id="{E0DE6D57-2260-F04F-A5B7-2D34444E246B}" type="slidenum">
              <a:rPr lang="en-US" smtClean="0"/>
              <a:pPr>
                <a:defRPr/>
              </a:pPr>
              <a:t>20</a:t>
            </a:fld>
            <a:endParaRPr lang="en-US"/>
          </a:p>
        </p:txBody>
      </p:sp>
    </p:spTree>
    <p:extLst>
      <p:ext uri="{BB962C8B-B14F-4D97-AF65-F5344CB8AC3E}">
        <p14:creationId xmlns:p14="http://schemas.microsoft.com/office/powerpoint/2010/main" val="101734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H"/>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8C09380-7ABF-894B-A0F6-4B5DF60818A1}" type="datetime1">
              <a:rPr lang="en-US" smtClean="0"/>
              <a:t>12/2/25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D8E7903-6500-E049-8512-9EDA374DBC2B}" type="slidenum">
              <a:rPr lang="en-US"/>
              <a:pPr>
                <a:defRPr/>
              </a:pPr>
              <a:t>‹#›</a:t>
            </a:fld>
            <a:endParaRPr lang="en-US"/>
          </a:p>
        </p:txBody>
      </p:sp>
    </p:spTree>
    <p:extLst>
      <p:ext uri="{BB962C8B-B14F-4D97-AF65-F5344CB8AC3E}">
        <p14:creationId xmlns:p14="http://schemas.microsoft.com/office/powerpoint/2010/main" val="171592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0886FB1F-5D67-AC43-BC29-6CDB6E966CC2}" type="datetime1">
              <a:rPr lang="en-US" smtClean="0"/>
              <a:t>12/2/25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50B9347-37C5-774F-84C8-114BB9DBDC49}" type="slidenum">
              <a:rPr lang="en-US"/>
              <a:pPr>
                <a:defRPr/>
              </a:pPr>
              <a:t>‹#›</a:t>
            </a:fld>
            <a:endParaRPr lang="en-US"/>
          </a:p>
        </p:txBody>
      </p:sp>
    </p:spTree>
    <p:extLst>
      <p:ext uri="{BB962C8B-B14F-4D97-AF65-F5344CB8AC3E}">
        <p14:creationId xmlns:p14="http://schemas.microsoft.com/office/powerpoint/2010/main" val="211719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H"/>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72993CE3-FF75-8E49-A9EC-F82AFBD7AE14}" type="datetime1">
              <a:rPr lang="en-US" smtClean="0"/>
              <a:t>12/2/25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9DE1BB-54D9-044E-84C3-1CA00173DD1C}" type="slidenum">
              <a:rPr lang="en-US"/>
              <a:pPr>
                <a:defRPr/>
              </a:pPr>
              <a:t>‹#›</a:t>
            </a:fld>
            <a:endParaRPr lang="en-US"/>
          </a:p>
        </p:txBody>
      </p:sp>
    </p:spTree>
    <p:extLst>
      <p:ext uri="{BB962C8B-B14F-4D97-AF65-F5344CB8AC3E}">
        <p14:creationId xmlns:p14="http://schemas.microsoft.com/office/powerpoint/2010/main" val="3084127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4096827" y="1295184"/>
            <a:ext cx="6323119" cy="3771227"/>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308109" y="3053223"/>
            <a:ext cx="5112976" cy="1309483"/>
          </a:xfrm>
          <a:prstGeom prst="rect">
            <a:avLst/>
          </a:prstGeom>
        </p:spPr>
        <p:txBody>
          <a:bodyPr anchor="t">
            <a:noAutofit/>
          </a:bodyPr>
          <a:lstStyle>
            <a:lvl1pPr algn="l">
              <a:defRPr sz="3300" b="0" i="0">
                <a:latin typeface="+mj-lt"/>
              </a:defRPr>
            </a:lvl1pPr>
          </a:lstStyle>
          <a:p>
            <a:r>
              <a:rPr lang="en-GB" noProof="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308110" y="2483568"/>
            <a:ext cx="5112975" cy="426204"/>
          </a:xfrm>
          <a:prstGeom prst="rect">
            <a:avLst/>
          </a:prstGeom>
        </p:spPr>
        <p:txBody>
          <a:bodyPr anchor="ctr">
            <a:noAutofit/>
          </a:bodyPr>
          <a:lstStyle>
            <a:lvl1pPr marL="0" indent="0" algn="l">
              <a:buNone/>
              <a:defRPr sz="900" b="0" i="0" cap="all" spc="225" baseline="0">
                <a:solidFill>
                  <a:schemeClr val="tx1"/>
                </a:solidFill>
                <a:latin typeface="+mn-lt"/>
                <a:cs typeface="Gill Sans" panose="020B0502020104020203" pitchFamily="34" charset="-79"/>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noProof="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407934" y="520351"/>
            <a:ext cx="2045477"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308372" y="5355034"/>
            <a:ext cx="2043113" cy="261711"/>
          </a:xfrm>
          <a:prstGeom prst="rect">
            <a:avLst/>
          </a:prstGeom>
        </p:spPr>
        <p:txBody>
          <a:bodyPr>
            <a:noAutofit/>
          </a:bodyPr>
          <a:lstStyle>
            <a:lvl1pPr marL="0" indent="0">
              <a:buNone/>
              <a:defRPr sz="1200" b="0"/>
            </a:lvl1pPr>
          </a:lstStyle>
          <a:p>
            <a:pPr lvl="0"/>
            <a:r>
              <a:rPr lang="en-GB" noProof="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3913320" y="1525932"/>
            <a:ext cx="3145151"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308109" y="5066271"/>
            <a:ext cx="2043113" cy="261711"/>
          </a:xfrm>
          <a:prstGeom prst="rect">
            <a:avLst/>
          </a:prstGeom>
        </p:spPr>
        <p:txBody>
          <a:bodyPr>
            <a:noAutofit/>
          </a:bodyPr>
          <a:lstStyle>
            <a:lvl1pPr marL="0" indent="0">
              <a:buNone/>
              <a:defRPr sz="1200" b="1"/>
            </a:lvl1pPr>
          </a:lstStyle>
          <a:p>
            <a:pPr lvl="0"/>
            <a:r>
              <a:rPr lang="en-GB" noProof="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8109" y="6163222"/>
            <a:ext cx="791188" cy="507172"/>
          </a:xfrm>
          <a:prstGeom prst="rect">
            <a:avLst/>
          </a:prstGeom>
        </p:spPr>
      </p:pic>
    </p:spTree>
    <p:extLst>
      <p:ext uri="{BB962C8B-B14F-4D97-AF65-F5344CB8AC3E}">
        <p14:creationId xmlns:p14="http://schemas.microsoft.com/office/powerpoint/2010/main" val="173499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idx="1"/>
          </p:nvPr>
        </p:nvSpPr>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B34778D2-1816-BA48-9593-E41D7EE20E4F}" type="datetime1">
              <a:rPr lang="en-US" smtClean="0"/>
              <a:t>12/2/25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B4C283-6600-B448-BED6-4FE3F7984D79}" type="slidenum">
              <a:rPr lang="en-US"/>
              <a:pPr>
                <a:defRPr/>
              </a:pPr>
              <a:t>‹#›</a:t>
            </a:fld>
            <a:endParaRPr lang="en-US"/>
          </a:p>
        </p:txBody>
      </p:sp>
    </p:spTree>
    <p:extLst>
      <p:ext uri="{BB962C8B-B14F-4D97-AF65-F5344CB8AC3E}">
        <p14:creationId xmlns:p14="http://schemas.microsoft.com/office/powerpoint/2010/main" val="241568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H"/>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a:t>Click to edit Master text styles</a:t>
            </a:r>
          </a:p>
        </p:txBody>
      </p:sp>
      <p:sp>
        <p:nvSpPr>
          <p:cNvPr id="4" name="Date Placeholder 3"/>
          <p:cNvSpPr>
            <a:spLocks noGrp="1"/>
          </p:cNvSpPr>
          <p:nvPr>
            <p:ph type="dt" sz="half" idx="10"/>
          </p:nvPr>
        </p:nvSpPr>
        <p:spPr/>
        <p:txBody>
          <a:bodyPr/>
          <a:lstStyle>
            <a:lvl1pPr>
              <a:defRPr/>
            </a:lvl1pPr>
          </a:lstStyle>
          <a:p>
            <a:pPr>
              <a:defRPr/>
            </a:pPr>
            <a:fld id="{9CC1813C-0433-AE4D-ADEE-0C25C17CB6EE}" type="datetime1">
              <a:rPr lang="en-US" smtClean="0"/>
              <a:t>12/2/25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5898257-4572-AA4A-AC11-90543CB5976F}" type="slidenum">
              <a:rPr lang="en-US"/>
              <a:pPr>
                <a:defRPr/>
              </a:pPr>
              <a:t>‹#›</a:t>
            </a:fld>
            <a:endParaRPr lang="en-US"/>
          </a:p>
        </p:txBody>
      </p:sp>
    </p:spTree>
    <p:extLst>
      <p:ext uri="{BB962C8B-B14F-4D97-AF65-F5344CB8AC3E}">
        <p14:creationId xmlns:p14="http://schemas.microsoft.com/office/powerpoint/2010/main" val="273673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Date Placeholder 3"/>
          <p:cNvSpPr>
            <a:spLocks noGrp="1"/>
          </p:cNvSpPr>
          <p:nvPr>
            <p:ph type="dt" sz="half" idx="10"/>
          </p:nvPr>
        </p:nvSpPr>
        <p:spPr/>
        <p:txBody>
          <a:bodyPr/>
          <a:lstStyle>
            <a:lvl1pPr>
              <a:defRPr/>
            </a:lvl1pPr>
          </a:lstStyle>
          <a:p>
            <a:pPr>
              <a:defRPr/>
            </a:pPr>
            <a:fld id="{ED46BD05-32E1-2444-88A1-9477EE8D64E5}" type="datetime1">
              <a:rPr lang="en-US" smtClean="0"/>
              <a:t>12/2/25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D95DB8D-7CC9-794F-97A9-4930B8DC100F}" type="slidenum">
              <a:rPr lang="en-US"/>
              <a:pPr>
                <a:defRPr/>
              </a:pPr>
              <a:t>‹#›</a:t>
            </a:fld>
            <a:endParaRPr lang="en-US"/>
          </a:p>
        </p:txBody>
      </p:sp>
    </p:spTree>
    <p:extLst>
      <p:ext uri="{BB962C8B-B14F-4D97-AF65-F5344CB8AC3E}">
        <p14:creationId xmlns:p14="http://schemas.microsoft.com/office/powerpoint/2010/main" val="253324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H"/>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7" name="Date Placeholder 3"/>
          <p:cNvSpPr>
            <a:spLocks noGrp="1"/>
          </p:cNvSpPr>
          <p:nvPr>
            <p:ph type="dt" sz="half" idx="10"/>
          </p:nvPr>
        </p:nvSpPr>
        <p:spPr/>
        <p:txBody>
          <a:bodyPr/>
          <a:lstStyle>
            <a:lvl1pPr>
              <a:defRPr/>
            </a:lvl1pPr>
          </a:lstStyle>
          <a:p>
            <a:pPr>
              <a:defRPr/>
            </a:pPr>
            <a:fld id="{EF8D4F89-ABDE-3C44-BE47-C9256861F894}" type="datetime1">
              <a:rPr lang="en-US" smtClean="0"/>
              <a:t>12/2/25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60899BA-A759-E74F-BE7C-ACA0CFB5DE2B}" type="slidenum">
              <a:rPr lang="en-US"/>
              <a:pPr>
                <a:defRPr/>
              </a:pPr>
              <a:t>‹#›</a:t>
            </a:fld>
            <a:endParaRPr lang="en-US"/>
          </a:p>
        </p:txBody>
      </p:sp>
    </p:spTree>
    <p:extLst>
      <p:ext uri="{BB962C8B-B14F-4D97-AF65-F5344CB8AC3E}">
        <p14:creationId xmlns:p14="http://schemas.microsoft.com/office/powerpoint/2010/main" val="373245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F69D35A-1E09-7C44-9573-6CC109F9A2B4}" type="datetime1">
              <a:rPr lang="en-US" smtClean="0"/>
              <a:t>12/2/25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A95A573-060D-1D47-931C-107CD6CE851F}" type="slidenum">
              <a:rPr lang="en-US"/>
              <a:pPr>
                <a:defRPr/>
              </a:pPr>
              <a:t>‹#›</a:t>
            </a:fld>
            <a:endParaRPr lang="en-US"/>
          </a:p>
        </p:txBody>
      </p:sp>
    </p:spTree>
    <p:extLst>
      <p:ext uri="{BB962C8B-B14F-4D97-AF65-F5344CB8AC3E}">
        <p14:creationId xmlns:p14="http://schemas.microsoft.com/office/powerpoint/2010/main" val="17419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9ACD0EB-BF9D-F64C-8AAB-11B709AD2621}" type="datetime1">
              <a:rPr lang="en-US" smtClean="0"/>
              <a:t>12/2/25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BF08AD7-0072-9C40-8F4B-7C67CA3B3582}" type="slidenum">
              <a:rPr lang="en-US"/>
              <a:pPr>
                <a:defRPr/>
              </a:pPr>
              <a:t>‹#›</a:t>
            </a:fld>
            <a:endParaRPr lang="en-US"/>
          </a:p>
        </p:txBody>
      </p:sp>
    </p:spTree>
    <p:extLst>
      <p:ext uri="{BB962C8B-B14F-4D97-AF65-F5344CB8AC3E}">
        <p14:creationId xmlns:p14="http://schemas.microsoft.com/office/powerpoint/2010/main" val="4277386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H"/>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43A9F5DA-E482-6449-9804-20C46DBD52A7}" type="datetime1">
              <a:rPr lang="en-US" smtClean="0"/>
              <a:t>12/2/25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BC2A857-0AA6-AC45-A2C2-7ED9860FC547}" type="slidenum">
              <a:rPr lang="en-US"/>
              <a:pPr>
                <a:defRPr/>
              </a:pPr>
              <a:t>‹#›</a:t>
            </a:fld>
            <a:endParaRPr lang="en-US"/>
          </a:p>
        </p:txBody>
      </p:sp>
    </p:spTree>
    <p:extLst>
      <p:ext uri="{BB962C8B-B14F-4D97-AF65-F5344CB8AC3E}">
        <p14:creationId xmlns:p14="http://schemas.microsoft.com/office/powerpoint/2010/main" val="109507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H"/>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D86488AD-B2F2-1C44-86F4-FF8F7A4888BB}" type="datetime1">
              <a:rPr lang="en-US" smtClean="0"/>
              <a:t>12/2/25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E712750-38CA-DD4B-A734-647A5EB679DC}" type="slidenum">
              <a:rPr lang="en-US"/>
              <a:pPr>
                <a:defRPr/>
              </a:pPr>
              <a:t>‹#›</a:t>
            </a:fld>
            <a:endParaRPr lang="en-US"/>
          </a:p>
        </p:txBody>
      </p:sp>
    </p:spTree>
    <p:extLst>
      <p:ext uri="{BB962C8B-B14F-4D97-AF65-F5344CB8AC3E}">
        <p14:creationId xmlns:p14="http://schemas.microsoft.com/office/powerpoint/2010/main" val="47452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H"/>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4467D878-E36E-C14A-A23A-213408085EFD}" type="datetime1">
              <a:rPr lang="en-US" smtClean="0"/>
              <a:t>12/2/25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49A0854-E804-6042-A903-1895EEED59F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ustavo.ruizbuendia@sib.swiss" TargetMode="External"/><Relationship Id="rId2" Type="http://schemas.openxmlformats.org/officeDocument/2006/relationships/hyperlink" Target="mailto:tania.wyss@sib.swiss"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i.org/10.1038/s41586-023-06546-y" TargetMode="External"/><Relationship Id="rId5" Type="http://schemas.openxmlformats.org/officeDocument/2006/relationships/image" Target="../media/image16.png"/><Relationship Id="rId4" Type="http://schemas.openxmlformats.org/officeDocument/2006/relationships/hyperlink" Target="https://doi.org/10.1016/j.cell.2023.08.04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sib-swiss.github.io/enrichment-analysis-training/links/%23tools-for-species-other-than-human-or-mous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mengnote.blogspot.com/2012/12/calculate-correct-hypergeometric-p.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file:////doi/%255B10.1089:omi.2011.0118%255D(http/::dx.doi.org:10.1089:omi.2011.0118)"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yulab-smu.top/clusterProfiler-book/"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shpublications.org/bloodadvances/article/3/22/3674/428873/CD56-as-a-marker-of-an-ILC1-like-population-with" TargetMode="External"/><Relationship Id="rId2" Type="http://schemas.openxmlformats.org/officeDocument/2006/relationships/hyperlink" Target="https://jlb.onlinelibrary.wiley.com/doi/full/10.1002/JLB.5MA0120-209R?af=R"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mengnote.blogspot.com/2012/12/calculate-correct-hypergeometric-p.html"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pnas.org/doi/epdf/10.1073/pnas.0506580102"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nadine.fournier@sib.swis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hyperlink" Target="https://www.sib.swiss/raphael-gottardo-group" TargetMode="External"/><Relationship Id="rId4" Type="http://schemas.openxmlformats.org/officeDocument/2006/relationships/hyperlink" Target="https://agora-cancer.ch/scientific-platforms/translational-data-science-facilit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bioconductor.org/packages/3.18/BiocViews.html%23___OrgDb"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3390/ijms2215816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bioconductor.org/packages/release/bioc/html/enrichplot.html"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geneontology.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enome.jp/kegg/pathway.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reactome.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hyperlink" Target="https://www.gsea-msigdb.org/gsea/msigdb/index.js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gsea-msigdb.org/gsea/downloads.jsp" TargetMode="External"/><Relationship Id="rId5" Type="http://schemas.openxmlformats.org/officeDocument/2006/relationships/image" Target="../media/image56.png"/><Relationship Id="rId4" Type="http://schemas.openxmlformats.org/officeDocument/2006/relationships/hyperlink" Target="https://www.ncbi.nlm.nih.gov/pmc/articles/PMC470796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ib-swiss.github.io/enrichment-analysis-trainin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cran.r-project.org/web/packages/msigdbr/index.html"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hyperlink" Target="https://www.wikipathways.org/index.php/WikiPathway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bioconductor.org/packages/release/bioc/html/biomaRt.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bioconductor.org/packages/release/bioc/html/SPIA.html"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bioconductor.org/packages/release/bioc/html/GSVA.html" TargetMode="External"/><Relationship Id="rId4" Type="http://schemas.openxmlformats.org/officeDocument/2006/relationships/hyperlink" Target="https://www.jci.org/articles/view/129558"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mailto:tania.wyss@sib.swiss" TargetMode="External"/><Relationship Id="rId2" Type="http://schemas.openxmlformats.org/officeDocument/2006/relationships/hyperlink" Target="https://sib-swiss.github.io/enrichment-analysis-training/exercises/#extra-exercise-for-ects-credit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tania.wyss@sib.swiss" TargetMode="External"/><Relationship Id="rId2" Type="http://schemas.openxmlformats.org/officeDocument/2006/relationships/hyperlink" Target="https://sib-swiss.github.io/enrichment-analysis-training/exercises/#extra-exercise-for-ects-credit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journals.plos.org/ploscompbiol/article?id=10.1371/journal.pcbi.1009935"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rchetypalecology.wordpress.com/2021/01/27/how-to-perform-kegg-and-go-enrichment-analysis-of-non-model-species-using-r/" TargetMode="External"/><Relationship Id="rId2" Type="http://schemas.openxmlformats.org/officeDocument/2006/relationships/hyperlink" Target="https://academic.oup.com/nar/article/47/D1/D309/5173662"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pubmed.ncbi.nlm.nih.gov/34236662/" TargetMode="External"/><Relationship Id="rId2" Type="http://schemas.openxmlformats.org/officeDocument/2006/relationships/hyperlink" Target="https://bmcbioinformatics.biomedcentral.com/articles/10.1186/1471-2105-13-S16-S13"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ftp://ftp.ensembl.org/pub/release-100/gtf/homo_sapiens/" TargetMode="External"/><Relationship Id="rId2" Type="http://schemas.openxmlformats.org/officeDocument/2006/relationships/hyperlink" Target="http://www.ensembl.org/index.html" TargetMode="External"/><Relationship Id="rId1" Type="http://schemas.openxmlformats.org/officeDocument/2006/relationships/slideLayout" Target="../slideLayouts/slideLayout2.xml"/><Relationship Id="rId4" Type="http://schemas.openxmlformats.org/officeDocument/2006/relationships/hyperlink" Target="https://cran.r-project.org/web/packages/refGenome/index.html"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lioblastoma.alleninstitute.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i.org/10.1038/s43018-023-00668-y" TargetMode="External"/><Relationship Id="rId5" Type="http://schemas.openxmlformats.org/officeDocument/2006/relationships/image" Target="../media/image14.png"/><Relationship Id="rId4" Type="http://schemas.openxmlformats.org/officeDocument/2006/relationships/hyperlink" Target="https://doi.org/10.1016/j.ccell.2023.12.0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DF2F69-8E39-1CAB-1E0A-DC53F8D54F4B}"/>
              </a:ext>
            </a:extLst>
          </p:cNvPr>
          <p:cNvSpPr txBox="1">
            <a:spLocks/>
          </p:cNvSpPr>
          <p:nvPr/>
        </p:nvSpPr>
        <p:spPr bwMode="auto">
          <a:xfrm>
            <a:off x="685800" y="3003550"/>
            <a:ext cx="7772400"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sz="3300" b="0" i="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lgn="ctr" eaLnBrk="1" hangingPunct="1"/>
            <a:r>
              <a:rPr lang="en-US" sz="4000" b="1" dirty="0">
                <a:latin typeface="Calibri" charset="0"/>
                <a:ea typeface="MS PGothic" charset="0"/>
              </a:rPr>
              <a:t>Enrichment analysis</a:t>
            </a:r>
          </a:p>
        </p:txBody>
      </p:sp>
      <p:sp>
        <p:nvSpPr>
          <p:cNvPr id="9" name="TextBox 3">
            <a:extLst>
              <a:ext uri="{FF2B5EF4-FFF2-40B4-BE49-F238E27FC236}">
                <a16:creationId xmlns:a16="http://schemas.microsoft.com/office/drawing/2014/main" id="{08043C60-49AB-B7A2-DEF9-4F0BDD7EFC22}"/>
              </a:ext>
            </a:extLst>
          </p:cNvPr>
          <p:cNvSpPr txBox="1">
            <a:spLocks noChangeArrowheads="1"/>
          </p:cNvSpPr>
          <p:nvPr/>
        </p:nvSpPr>
        <p:spPr bwMode="auto">
          <a:xfrm>
            <a:off x="3017729" y="4259263"/>
            <a:ext cx="3108543"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endParaRPr lang="en-US" sz="1800" dirty="0"/>
          </a:p>
          <a:p>
            <a:pPr algn="ctr" eaLnBrk="1" hangingPunct="1"/>
            <a:endParaRPr lang="en-US" sz="1800" dirty="0"/>
          </a:p>
          <a:p>
            <a:pPr algn="ctr" eaLnBrk="1" hangingPunct="1"/>
            <a:r>
              <a:rPr lang="en-US" sz="1800" dirty="0">
                <a:hlinkClick r:id="rId2"/>
              </a:rPr>
              <a:t>tania.wyss@sib.swiss</a:t>
            </a:r>
            <a:endParaRPr lang="en-US" sz="1800" dirty="0"/>
          </a:p>
          <a:p>
            <a:pPr algn="ctr" eaLnBrk="1" hangingPunct="1"/>
            <a:endParaRPr lang="en-US" sz="1800" dirty="0"/>
          </a:p>
          <a:p>
            <a:pPr algn="ctr" eaLnBrk="1" hangingPunct="1"/>
            <a:r>
              <a:rPr lang="en-US" sz="1800" dirty="0">
                <a:hlinkClick r:id="rId3"/>
              </a:rPr>
              <a:t>gustavo.ruizbuendia@sib.swiss</a:t>
            </a:r>
            <a:endParaRPr lang="en-US" sz="1800" dirty="0"/>
          </a:p>
          <a:p>
            <a:pPr algn="ctr" eaLnBrk="1" hangingPunct="1"/>
            <a:endParaRPr lang="en-US" sz="1800" dirty="0"/>
          </a:p>
          <a:p>
            <a:pPr algn="ctr" eaLnBrk="1" hangingPunct="1"/>
            <a:endParaRPr lang="en-US" sz="1800" dirty="0"/>
          </a:p>
          <a:p>
            <a:pPr algn="ctr" eaLnBrk="1" hangingPunct="1"/>
            <a:endParaRPr lang="en-US" sz="1800" dirty="0"/>
          </a:p>
        </p:txBody>
      </p:sp>
    </p:spTree>
    <p:extLst>
      <p:ext uri="{BB962C8B-B14F-4D97-AF65-F5344CB8AC3E}">
        <p14:creationId xmlns:p14="http://schemas.microsoft.com/office/powerpoint/2010/main" val="379934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313" y="2099368"/>
            <a:ext cx="5770994" cy="2375310"/>
            <a:chOff x="0" y="2995033"/>
            <a:chExt cx="5002773" cy="1958981"/>
          </a:xfrm>
        </p:grpSpPr>
        <p:pic>
          <p:nvPicPr>
            <p:cNvPr id="3" name="Picture 2"/>
            <p:cNvPicPr>
              <a:picLocks noChangeAspect="1"/>
            </p:cNvPicPr>
            <p:nvPr/>
          </p:nvPicPr>
          <p:blipFill>
            <a:blip r:embed="rId3"/>
            <a:stretch>
              <a:fillRect/>
            </a:stretch>
          </p:blipFill>
          <p:spPr>
            <a:xfrm>
              <a:off x="0" y="2995033"/>
              <a:ext cx="5002773" cy="1958981"/>
            </a:xfrm>
            <a:prstGeom prst="rect">
              <a:avLst/>
            </a:prstGeom>
          </p:spPr>
        </p:pic>
        <p:sp>
          <p:nvSpPr>
            <p:cNvPr id="6" name="Rectangle 5"/>
            <p:cNvSpPr/>
            <p:nvPr/>
          </p:nvSpPr>
          <p:spPr>
            <a:xfrm>
              <a:off x="309769" y="3027821"/>
              <a:ext cx="418189"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57200" y="73268"/>
            <a:ext cx="8229600" cy="1143000"/>
          </a:xfrm>
        </p:spPr>
        <p:txBody>
          <a:bodyPr/>
          <a:lstStyle/>
          <a:p>
            <a:r>
              <a:rPr lang="en-US" sz="3800" dirty="0"/>
              <a:t>Enrichment analysis in the literature </a:t>
            </a:r>
            <a:r>
              <a:rPr lang="mr-IN" sz="3800" dirty="0"/>
              <a:t>–</a:t>
            </a:r>
            <a:r>
              <a:rPr lang="en-US" sz="3800" dirty="0"/>
              <a:t> non-exhaustive examples</a:t>
            </a:r>
          </a:p>
        </p:txBody>
      </p:sp>
      <p:sp>
        <p:nvSpPr>
          <p:cNvPr id="5" name="TextBox 4"/>
          <p:cNvSpPr txBox="1"/>
          <p:nvPr/>
        </p:nvSpPr>
        <p:spPr>
          <a:xfrm>
            <a:off x="181606" y="1240603"/>
            <a:ext cx="5888993" cy="923330"/>
          </a:xfrm>
          <a:prstGeom prst="rect">
            <a:avLst/>
          </a:prstGeom>
          <a:noFill/>
        </p:spPr>
        <p:txBody>
          <a:bodyPr wrap="square" rtlCol="0">
            <a:spAutoFit/>
          </a:bodyPr>
          <a:lstStyle/>
          <a:p>
            <a:pPr algn="ctr"/>
            <a:r>
              <a:rPr lang="en-US" dirty="0"/>
              <a:t>Neutrophils (immune cells) express different pathways depending on the brain tumor genotype (mut/WT) or origin (primary vs metastatic tumor)</a:t>
            </a:r>
          </a:p>
        </p:txBody>
      </p:sp>
      <p:sp>
        <p:nvSpPr>
          <p:cNvPr id="11" name="TextBox 10"/>
          <p:cNvSpPr txBox="1"/>
          <p:nvPr/>
        </p:nvSpPr>
        <p:spPr>
          <a:xfrm>
            <a:off x="6027113" y="4094155"/>
            <a:ext cx="2849498" cy="553998"/>
          </a:xfrm>
          <a:prstGeom prst="rect">
            <a:avLst/>
          </a:prstGeom>
          <a:noFill/>
        </p:spPr>
        <p:txBody>
          <a:bodyPr wrap="none" rtlCol="0">
            <a:spAutoFit/>
          </a:bodyPr>
          <a:lstStyle/>
          <a:p>
            <a:r>
              <a:rPr lang="en-US" dirty="0"/>
              <a:t>Bulk </a:t>
            </a:r>
            <a:r>
              <a:rPr lang="en-US" dirty="0" err="1"/>
              <a:t>RNAseq</a:t>
            </a:r>
            <a:r>
              <a:rPr lang="en-US" dirty="0"/>
              <a:t> (GSEA)</a:t>
            </a:r>
          </a:p>
          <a:p>
            <a:r>
              <a:rPr lang="hr-HR" sz="1200" dirty="0">
                <a:hlinkClick r:id="rId4"/>
              </a:rPr>
              <a:t>https://doi.org/10.1016/j.cell.2023.08.043</a:t>
            </a:r>
            <a:endParaRPr lang="en-US" sz="1200" dirty="0"/>
          </a:p>
        </p:txBody>
      </p:sp>
      <p:grpSp>
        <p:nvGrpSpPr>
          <p:cNvPr id="17" name="Group 16"/>
          <p:cNvGrpSpPr/>
          <p:nvPr/>
        </p:nvGrpSpPr>
        <p:grpSpPr>
          <a:xfrm>
            <a:off x="1164238" y="4474678"/>
            <a:ext cx="3191077" cy="2442112"/>
            <a:chOff x="183963" y="4684957"/>
            <a:chExt cx="2774272" cy="2206537"/>
          </a:xfrm>
        </p:grpSpPr>
        <p:pic>
          <p:nvPicPr>
            <p:cNvPr id="15" name="Picture 14"/>
            <p:cNvPicPr>
              <a:picLocks noChangeAspect="1"/>
            </p:cNvPicPr>
            <p:nvPr/>
          </p:nvPicPr>
          <p:blipFill>
            <a:blip r:embed="rId5"/>
            <a:stretch>
              <a:fillRect/>
            </a:stretch>
          </p:blipFill>
          <p:spPr>
            <a:xfrm>
              <a:off x="183963" y="4689415"/>
              <a:ext cx="2774272" cy="2202079"/>
            </a:xfrm>
            <a:prstGeom prst="rect">
              <a:avLst/>
            </a:prstGeom>
          </p:spPr>
        </p:pic>
        <p:sp>
          <p:nvSpPr>
            <p:cNvPr id="16" name="Rectangle 15"/>
            <p:cNvSpPr/>
            <p:nvPr/>
          </p:nvSpPr>
          <p:spPr>
            <a:xfrm>
              <a:off x="248914" y="4684957"/>
              <a:ext cx="256518"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4676565" y="5072972"/>
            <a:ext cx="3073738" cy="923330"/>
          </a:xfrm>
          <a:prstGeom prst="rect">
            <a:avLst/>
          </a:prstGeom>
          <a:noFill/>
        </p:spPr>
        <p:txBody>
          <a:bodyPr wrap="square" rtlCol="0">
            <a:spAutoFit/>
          </a:bodyPr>
          <a:lstStyle/>
          <a:p>
            <a:r>
              <a:rPr lang="en-US" dirty="0"/>
              <a:t>Increased memory phenotype in immune cells exposed to a component.</a:t>
            </a:r>
          </a:p>
        </p:txBody>
      </p:sp>
      <p:sp>
        <p:nvSpPr>
          <p:cNvPr id="21" name="TextBox 20"/>
          <p:cNvSpPr txBox="1"/>
          <p:nvPr/>
        </p:nvSpPr>
        <p:spPr>
          <a:xfrm>
            <a:off x="4701128" y="6130302"/>
            <a:ext cx="3024611" cy="553998"/>
          </a:xfrm>
          <a:prstGeom prst="rect">
            <a:avLst/>
          </a:prstGeom>
          <a:noFill/>
        </p:spPr>
        <p:txBody>
          <a:bodyPr wrap="none" rtlCol="0">
            <a:spAutoFit/>
          </a:bodyPr>
          <a:lstStyle/>
          <a:p>
            <a:r>
              <a:rPr lang="en-US" dirty="0"/>
              <a:t>Bulk </a:t>
            </a:r>
            <a:r>
              <a:rPr lang="en-US" dirty="0" err="1"/>
              <a:t>ATACseq</a:t>
            </a:r>
            <a:r>
              <a:rPr lang="en-US" dirty="0"/>
              <a:t> (GSEA)</a:t>
            </a:r>
          </a:p>
          <a:p>
            <a:r>
              <a:rPr lang="mr-IN" sz="1200" dirty="0">
                <a:hlinkClick r:id="rId6"/>
              </a:rPr>
              <a:t>https://doi.org/10.1038/s41586-023-06546-y</a:t>
            </a:r>
            <a:endParaRPr lang="fr-CH" sz="1200" dirty="0"/>
          </a:p>
        </p:txBody>
      </p:sp>
      <p:sp>
        <p:nvSpPr>
          <p:cNvPr id="4" name="Slide Number Placeholder 3">
            <a:extLst>
              <a:ext uri="{FF2B5EF4-FFF2-40B4-BE49-F238E27FC236}">
                <a16:creationId xmlns:a16="http://schemas.microsoft.com/office/drawing/2014/main" id="{85D7F335-A810-FEBB-57F3-4D61A0AD38A2}"/>
              </a:ext>
            </a:extLst>
          </p:cNvPr>
          <p:cNvSpPr>
            <a:spLocks noGrp="1"/>
          </p:cNvSpPr>
          <p:nvPr>
            <p:ph type="sldNum" sz="quarter" idx="12"/>
          </p:nvPr>
        </p:nvSpPr>
        <p:spPr/>
        <p:txBody>
          <a:bodyPr/>
          <a:lstStyle/>
          <a:p>
            <a:pPr>
              <a:defRPr/>
            </a:pPr>
            <a:fld id="{CFB4C283-6600-B448-BED6-4FE3F7984D79}" type="slidenum">
              <a:rPr lang="en-US" smtClean="0"/>
              <a:pPr>
                <a:defRPr/>
              </a:pPr>
              <a:t>10</a:t>
            </a:fld>
            <a:endParaRPr lang="en-US"/>
          </a:p>
        </p:txBody>
      </p:sp>
    </p:spTree>
    <p:extLst>
      <p:ext uri="{BB962C8B-B14F-4D97-AF65-F5344CB8AC3E}">
        <p14:creationId xmlns:p14="http://schemas.microsoft.com/office/powerpoint/2010/main" val="259271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Enrichment analysis </a:t>
            </a:r>
            <a:r>
              <a:rPr lang="mr-IN" dirty="0"/>
              <a:t>–</a:t>
            </a:r>
            <a:r>
              <a:rPr lang="en-US" dirty="0"/>
              <a:t> input data</a:t>
            </a:r>
          </a:p>
        </p:txBody>
      </p:sp>
      <p:sp>
        <p:nvSpPr>
          <p:cNvPr id="4" name="Text Placeholder 3"/>
          <p:cNvSpPr>
            <a:spLocks noGrp="1"/>
          </p:cNvSpPr>
          <p:nvPr>
            <p:ph type="body" idx="1"/>
          </p:nvPr>
        </p:nvSpPr>
        <p:spPr/>
        <p:txBody>
          <a:bodyPr/>
          <a:lstStyle/>
          <a:p>
            <a:r>
              <a:rPr lang="en-US" dirty="0"/>
              <a:t>List of genes/proteins that are:</a:t>
            </a:r>
          </a:p>
        </p:txBody>
      </p:sp>
      <p:sp>
        <p:nvSpPr>
          <p:cNvPr id="3" name="Content Placeholder 2"/>
          <p:cNvSpPr>
            <a:spLocks noGrp="1"/>
          </p:cNvSpPr>
          <p:nvPr>
            <p:ph sz="half" idx="2"/>
          </p:nvPr>
        </p:nvSpPr>
        <p:spPr>
          <a:xfrm>
            <a:off x="116463" y="2174875"/>
            <a:ext cx="4684960" cy="3951288"/>
          </a:xfrm>
        </p:spPr>
        <p:txBody>
          <a:bodyPr/>
          <a:lstStyle/>
          <a:p>
            <a:r>
              <a:rPr lang="en-US" sz="2000" dirty="0">
                <a:solidFill>
                  <a:srgbClr val="604A7B"/>
                </a:solidFill>
              </a:rPr>
              <a:t>Differentially expressed </a:t>
            </a:r>
            <a:r>
              <a:rPr lang="en-US" sz="2000" dirty="0"/>
              <a:t>between 2 conditions</a:t>
            </a:r>
          </a:p>
          <a:p>
            <a:r>
              <a:rPr lang="en-US" sz="2000" dirty="0">
                <a:solidFill>
                  <a:srgbClr val="604A7B"/>
                </a:solidFill>
              </a:rPr>
              <a:t>Similar expression pattern </a:t>
            </a:r>
            <a:r>
              <a:rPr lang="en-US" sz="2000" dirty="0"/>
              <a:t>across samples </a:t>
            </a:r>
          </a:p>
          <a:p>
            <a:r>
              <a:rPr lang="mr-IN" sz="2000" dirty="0"/>
              <a:t>…</a:t>
            </a:r>
            <a:endParaRPr lang="en-US" sz="2000" dirty="0"/>
          </a:p>
          <a:p>
            <a:r>
              <a:rPr lang="en-US" sz="2000" dirty="0"/>
              <a:t>Either available as a list of </a:t>
            </a:r>
            <a:r>
              <a:rPr lang="en-US" sz="2000" dirty="0">
                <a:solidFill>
                  <a:srgbClr val="604A7B"/>
                </a:solidFill>
              </a:rPr>
              <a:t>gene symbols</a:t>
            </a:r>
            <a:r>
              <a:rPr lang="en-US" sz="2000" dirty="0"/>
              <a:t>/IDs or </a:t>
            </a:r>
            <a:r>
              <a:rPr lang="en-US" sz="2000" dirty="0">
                <a:solidFill>
                  <a:srgbClr val="604A7B"/>
                </a:solidFill>
              </a:rPr>
              <a:t>with a score associated</a:t>
            </a:r>
            <a:r>
              <a:rPr lang="en-US" sz="2000" dirty="0"/>
              <a:t> to each gene: </a:t>
            </a:r>
            <a:r>
              <a:rPr lang="en-US" sz="2000" i="1" dirty="0"/>
              <a:t>e.g.</a:t>
            </a:r>
            <a:r>
              <a:rPr lang="en-US" sz="2000" dirty="0"/>
              <a:t> T statistic or fold change</a:t>
            </a:r>
          </a:p>
        </p:txBody>
      </p:sp>
      <p:sp>
        <p:nvSpPr>
          <p:cNvPr id="5" name="Text Placeholder 4"/>
          <p:cNvSpPr>
            <a:spLocks noGrp="1"/>
          </p:cNvSpPr>
          <p:nvPr>
            <p:ph type="body" sz="quarter" idx="3"/>
          </p:nvPr>
        </p:nvSpPr>
        <p:spPr/>
        <p:txBody>
          <a:bodyPr/>
          <a:lstStyle/>
          <a:p>
            <a:r>
              <a:rPr lang="en-US" dirty="0"/>
              <a:t>Database of gene/protein functional annotation</a:t>
            </a:r>
          </a:p>
        </p:txBody>
      </p:sp>
      <p:sp>
        <p:nvSpPr>
          <p:cNvPr id="6" name="Content Placeholder 5"/>
          <p:cNvSpPr>
            <a:spLocks noGrp="1"/>
          </p:cNvSpPr>
          <p:nvPr>
            <p:ph sz="quarter" idx="4"/>
          </p:nvPr>
        </p:nvSpPr>
        <p:spPr>
          <a:xfrm>
            <a:off x="4645025" y="2174875"/>
            <a:ext cx="4498975" cy="3951288"/>
          </a:xfrm>
        </p:spPr>
        <p:txBody>
          <a:bodyPr/>
          <a:lstStyle/>
          <a:p>
            <a:r>
              <a:rPr lang="en-US" sz="2000" dirty="0">
                <a:solidFill>
                  <a:srgbClr val="604A7B"/>
                </a:solidFill>
              </a:rPr>
              <a:t>Genes need to be grouped </a:t>
            </a:r>
            <a:r>
              <a:rPr lang="en-US" sz="2000" dirty="0"/>
              <a:t>into gene sets/pathways/functional annotations.</a:t>
            </a:r>
          </a:p>
          <a:p>
            <a:r>
              <a:rPr lang="en-US" sz="2000" dirty="0">
                <a:solidFill>
                  <a:srgbClr val="604A7B"/>
                </a:solidFill>
              </a:rPr>
              <a:t>Consortia</a:t>
            </a:r>
            <a:r>
              <a:rPr lang="en-US" sz="2000" dirty="0"/>
              <a:t> of researchers usually create these gene groupings/annotations</a:t>
            </a:r>
          </a:p>
        </p:txBody>
      </p:sp>
      <p:sp>
        <p:nvSpPr>
          <p:cNvPr id="7" name="TextBox 4"/>
          <p:cNvSpPr txBox="1">
            <a:spLocks noChangeArrowheads="1"/>
          </p:cNvSpPr>
          <p:nvPr/>
        </p:nvSpPr>
        <p:spPr bwMode="auto">
          <a:xfrm rot="16200000">
            <a:off x="7962899" y="5463567"/>
            <a:ext cx="2147888" cy="21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dirty="0"/>
              <a:t>https://</a:t>
            </a:r>
            <a:r>
              <a:rPr lang="en-US" sz="800" dirty="0" err="1"/>
              <a:t>en.wikipedia.org</a:t>
            </a:r>
            <a:r>
              <a:rPr lang="en-US" sz="800" dirty="0"/>
              <a:t>/wiki/</a:t>
            </a:r>
            <a:r>
              <a:rPr lang="en-US" sz="800" dirty="0" err="1"/>
              <a:t>Citric_acid_cycle</a:t>
            </a:r>
            <a:endParaRPr lang="en-US" sz="800" dirty="0"/>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0791" y="4496779"/>
            <a:ext cx="2829069" cy="2236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a:srcRect t="15956"/>
          <a:stretch/>
        </p:blipFill>
        <p:spPr>
          <a:xfrm>
            <a:off x="1562255" y="4951716"/>
            <a:ext cx="2294372" cy="1906284"/>
          </a:xfrm>
          <a:prstGeom prst="rect">
            <a:avLst/>
          </a:prstGeom>
        </p:spPr>
      </p:pic>
      <p:sp>
        <p:nvSpPr>
          <p:cNvPr id="10" name="Slide Number Placeholder 9">
            <a:extLst>
              <a:ext uri="{FF2B5EF4-FFF2-40B4-BE49-F238E27FC236}">
                <a16:creationId xmlns:a16="http://schemas.microsoft.com/office/drawing/2014/main" id="{10BF1FEE-F90D-2AF0-8AA6-B323B871319D}"/>
              </a:ext>
            </a:extLst>
          </p:cNvPr>
          <p:cNvSpPr>
            <a:spLocks noGrp="1"/>
          </p:cNvSpPr>
          <p:nvPr>
            <p:ph type="sldNum" sz="quarter" idx="12"/>
          </p:nvPr>
        </p:nvSpPr>
        <p:spPr/>
        <p:txBody>
          <a:bodyPr/>
          <a:lstStyle/>
          <a:p>
            <a:pPr>
              <a:defRPr/>
            </a:pPr>
            <a:fld id="{860899BA-A759-E74F-BE7C-ACA0CFB5DE2B}" type="slidenum">
              <a:rPr lang="en-US" smtClean="0"/>
              <a:pPr>
                <a:defRPr/>
              </a:pPr>
              <a:t>11</a:t>
            </a:fld>
            <a:endParaRPr lang="en-US"/>
          </a:p>
        </p:txBody>
      </p:sp>
    </p:spTree>
    <p:extLst>
      <p:ext uri="{BB962C8B-B14F-4D97-AF65-F5344CB8AC3E}">
        <p14:creationId xmlns:p14="http://schemas.microsoft.com/office/powerpoint/2010/main" val="1007581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1F4D22-3E6A-181E-AC17-C6DB416BF647}"/>
              </a:ext>
            </a:extLst>
          </p:cNvPr>
          <p:cNvSpPr>
            <a:spLocks/>
          </p:cNvSpPr>
          <p:nvPr/>
        </p:nvSpPr>
        <p:spPr>
          <a:xfrm>
            <a:off x="5413375" y="4221920"/>
            <a:ext cx="3273425" cy="60408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CCA58-17B1-5330-7EA9-1913D3CA05D4}"/>
              </a:ext>
            </a:extLst>
          </p:cNvPr>
          <p:cNvSpPr>
            <a:spLocks noGrp="1"/>
          </p:cNvSpPr>
          <p:nvPr>
            <p:ph type="title"/>
          </p:nvPr>
        </p:nvSpPr>
        <p:spPr/>
        <p:txBody>
          <a:bodyPr/>
          <a:lstStyle/>
          <a:p>
            <a:r>
              <a:rPr lang="en-US" dirty="0"/>
              <a:t>Enrichment analysis - three major steps</a:t>
            </a:r>
          </a:p>
        </p:txBody>
      </p:sp>
      <p:sp>
        <p:nvSpPr>
          <p:cNvPr id="3" name="Content Placeholder 2">
            <a:extLst>
              <a:ext uri="{FF2B5EF4-FFF2-40B4-BE49-F238E27FC236}">
                <a16:creationId xmlns:a16="http://schemas.microsoft.com/office/drawing/2014/main" id="{9AB05390-E3BE-7F87-CC98-798250706975}"/>
              </a:ext>
            </a:extLst>
          </p:cNvPr>
          <p:cNvSpPr>
            <a:spLocks noGrp="1"/>
          </p:cNvSpPr>
          <p:nvPr>
            <p:ph sz="half" idx="1"/>
          </p:nvPr>
        </p:nvSpPr>
        <p:spPr>
          <a:xfrm>
            <a:off x="106142" y="1907106"/>
            <a:ext cx="5080000" cy="4525963"/>
          </a:xfrm>
        </p:spPr>
        <p:txBody>
          <a:bodyPr/>
          <a:lstStyle/>
          <a:p>
            <a:r>
              <a:rPr lang="en-US" dirty="0"/>
              <a:t>Obtain a gene/protein list from omics data</a:t>
            </a:r>
          </a:p>
          <a:p>
            <a:r>
              <a:rPr lang="en-US" dirty="0"/>
              <a:t>Apply statistical methods to identify pathways enriched in the gene list relative to what is expected by chance</a:t>
            </a:r>
          </a:p>
          <a:p>
            <a:r>
              <a:rPr lang="en-US" dirty="0"/>
              <a:t>Visualize and interpret the results</a:t>
            </a:r>
          </a:p>
        </p:txBody>
      </p:sp>
      <p:sp>
        <p:nvSpPr>
          <p:cNvPr id="4" name="Slide Number Placeholder 3">
            <a:extLst>
              <a:ext uri="{FF2B5EF4-FFF2-40B4-BE49-F238E27FC236}">
                <a16:creationId xmlns:a16="http://schemas.microsoft.com/office/drawing/2014/main" id="{EC331A42-2F68-2C46-6787-6D493715DA62}"/>
              </a:ext>
            </a:extLst>
          </p:cNvPr>
          <p:cNvSpPr>
            <a:spLocks noGrp="1"/>
          </p:cNvSpPr>
          <p:nvPr>
            <p:ph type="sldNum" sz="quarter" idx="12"/>
          </p:nvPr>
        </p:nvSpPr>
        <p:spPr/>
        <p:txBody>
          <a:bodyPr/>
          <a:lstStyle/>
          <a:p>
            <a:pPr>
              <a:defRPr/>
            </a:pPr>
            <a:fld id="{CFB4C283-6600-B448-BED6-4FE3F7984D79}" type="slidenum">
              <a:rPr lang="en-US" smtClean="0"/>
              <a:pPr>
                <a:defRPr/>
              </a:pPr>
              <a:t>12</a:t>
            </a:fld>
            <a:endParaRPr lang="en-US"/>
          </a:p>
        </p:txBody>
      </p:sp>
      <p:sp>
        <p:nvSpPr>
          <p:cNvPr id="6" name="Off-page Connector 5">
            <a:extLst>
              <a:ext uri="{FF2B5EF4-FFF2-40B4-BE49-F238E27FC236}">
                <a16:creationId xmlns:a16="http://schemas.microsoft.com/office/drawing/2014/main" id="{5D58279E-A8F2-BFAC-0DA9-097EB41AF8F3}"/>
              </a:ext>
            </a:extLst>
          </p:cNvPr>
          <p:cNvSpPr/>
          <p:nvPr/>
        </p:nvSpPr>
        <p:spPr>
          <a:xfrm>
            <a:off x="5413375" y="2338113"/>
            <a:ext cx="3273425" cy="735012"/>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TextBox 3">
            <a:extLst>
              <a:ext uri="{FF2B5EF4-FFF2-40B4-BE49-F238E27FC236}">
                <a16:creationId xmlns:a16="http://schemas.microsoft.com/office/drawing/2014/main" id="{7811B69F-07E1-4C1C-C17F-569EB1F0BCD0}"/>
              </a:ext>
            </a:extLst>
          </p:cNvPr>
          <p:cNvSpPr txBox="1">
            <a:spLocks noChangeArrowheads="1"/>
          </p:cNvSpPr>
          <p:nvPr/>
        </p:nvSpPr>
        <p:spPr bwMode="auto">
          <a:xfrm>
            <a:off x="5867841" y="2442888"/>
            <a:ext cx="23644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List of genes of interest</a:t>
            </a:r>
          </a:p>
        </p:txBody>
      </p:sp>
      <p:sp>
        <p:nvSpPr>
          <p:cNvPr id="8" name="Off-page Connector 7">
            <a:extLst>
              <a:ext uri="{FF2B5EF4-FFF2-40B4-BE49-F238E27FC236}">
                <a16:creationId xmlns:a16="http://schemas.microsoft.com/office/drawing/2014/main" id="{780B62CC-9E03-5951-0B54-E450F261422B}"/>
              </a:ext>
            </a:extLst>
          </p:cNvPr>
          <p:cNvSpPr/>
          <p:nvPr/>
        </p:nvSpPr>
        <p:spPr>
          <a:xfrm>
            <a:off x="5413375" y="3276325"/>
            <a:ext cx="3273425" cy="735013"/>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9" name="TextBox 7">
            <a:extLst>
              <a:ext uri="{FF2B5EF4-FFF2-40B4-BE49-F238E27FC236}">
                <a16:creationId xmlns:a16="http://schemas.microsoft.com/office/drawing/2014/main" id="{378F80A9-683D-178D-7C2F-9647F138CE0B}"/>
              </a:ext>
            </a:extLst>
          </p:cNvPr>
          <p:cNvSpPr txBox="1">
            <a:spLocks noChangeArrowheads="1"/>
          </p:cNvSpPr>
          <p:nvPr/>
        </p:nvSpPr>
        <p:spPr bwMode="auto">
          <a:xfrm>
            <a:off x="5556922" y="3309663"/>
            <a:ext cx="298633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Statistical methods to </a:t>
            </a:r>
          </a:p>
          <a:p>
            <a:pPr algn="ctr" eaLnBrk="1" hangingPunct="1"/>
            <a:r>
              <a:rPr lang="en-US" sz="1800" dirty="0"/>
              <a:t>determine enriched pathways</a:t>
            </a:r>
          </a:p>
        </p:txBody>
      </p:sp>
      <p:sp>
        <p:nvSpPr>
          <p:cNvPr id="11" name="TextBox 9">
            <a:extLst>
              <a:ext uri="{FF2B5EF4-FFF2-40B4-BE49-F238E27FC236}">
                <a16:creationId xmlns:a16="http://schemas.microsoft.com/office/drawing/2014/main" id="{33854707-031A-B4CF-1350-7848ED93CC2F}"/>
              </a:ext>
            </a:extLst>
          </p:cNvPr>
          <p:cNvSpPr txBox="1">
            <a:spLocks noChangeArrowheads="1"/>
          </p:cNvSpPr>
          <p:nvPr/>
        </p:nvSpPr>
        <p:spPr bwMode="auto">
          <a:xfrm>
            <a:off x="6305845" y="4347888"/>
            <a:ext cx="148848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Create figures</a:t>
            </a:r>
          </a:p>
        </p:txBody>
      </p:sp>
    </p:spTree>
    <p:extLst>
      <p:ext uri="{BB962C8B-B14F-4D97-AF65-F5344CB8AC3E}">
        <p14:creationId xmlns:p14="http://schemas.microsoft.com/office/powerpoint/2010/main" val="418613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Enrichment analysis in non-model organisms</a:t>
            </a:r>
          </a:p>
        </p:txBody>
      </p:sp>
      <p:sp>
        <p:nvSpPr>
          <p:cNvPr id="3" name="Content Placeholder 2"/>
          <p:cNvSpPr>
            <a:spLocks noGrp="1"/>
          </p:cNvSpPr>
          <p:nvPr>
            <p:ph idx="1"/>
          </p:nvPr>
        </p:nvSpPr>
        <p:spPr/>
        <p:txBody>
          <a:bodyPr/>
          <a:lstStyle/>
          <a:p>
            <a:r>
              <a:rPr lang="en-US" dirty="0"/>
              <a:t>Need </a:t>
            </a:r>
            <a:r>
              <a:rPr lang="en-US" dirty="0">
                <a:solidFill>
                  <a:schemeClr val="accent4">
                    <a:lumMod val="75000"/>
                  </a:schemeClr>
                </a:solidFill>
              </a:rPr>
              <a:t>functional annotation </a:t>
            </a:r>
            <a:r>
              <a:rPr lang="en-US" dirty="0"/>
              <a:t>of genes: genes need to be grouped into pathways/functions.</a:t>
            </a:r>
          </a:p>
          <a:p>
            <a:r>
              <a:rPr lang="en-US" dirty="0"/>
              <a:t>If not available, </a:t>
            </a:r>
            <a:r>
              <a:rPr lang="en-US" dirty="0">
                <a:solidFill>
                  <a:srgbClr val="604A7B"/>
                </a:solidFill>
              </a:rPr>
              <a:t>convert your genes into the </a:t>
            </a:r>
            <a:r>
              <a:rPr lang="en-US" dirty="0" err="1">
                <a:solidFill>
                  <a:srgbClr val="604A7B"/>
                </a:solidFill>
              </a:rPr>
              <a:t>orthologs</a:t>
            </a:r>
            <a:r>
              <a:rPr lang="en-US" dirty="0">
                <a:solidFill>
                  <a:srgbClr val="604A7B"/>
                </a:solidFill>
              </a:rPr>
              <a:t> </a:t>
            </a:r>
            <a:r>
              <a:rPr lang="en-US" dirty="0"/>
              <a:t>of a closely related species that has such a database.</a:t>
            </a:r>
          </a:p>
          <a:p>
            <a:r>
              <a:rPr lang="en-US" dirty="0"/>
              <a:t>Will require effort to find a gene functional annotation database. </a:t>
            </a:r>
            <a:r>
              <a:rPr lang="en-US" dirty="0">
                <a:solidFill>
                  <a:srgbClr val="604A7B"/>
                </a:solidFill>
              </a:rPr>
              <a:t>All statistical analyses are otherwise the same</a:t>
            </a:r>
            <a:r>
              <a:rPr lang="en-US" dirty="0"/>
              <a:t>.</a:t>
            </a:r>
          </a:p>
          <a:p>
            <a:endParaRPr lang="en-US" dirty="0"/>
          </a:p>
        </p:txBody>
      </p:sp>
      <p:sp>
        <p:nvSpPr>
          <p:cNvPr id="4" name="TextBox 3"/>
          <p:cNvSpPr txBox="1"/>
          <p:nvPr/>
        </p:nvSpPr>
        <p:spPr>
          <a:xfrm>
            <a:off x="201536" y="6141742"/>
            <a:ext cx="8803311" cy="969496"/>
          </a:xfrm>
          <a:prstGeom prst="rect">
            <a:avLst/>
          </a:prstGeom>
          <a:noFill/>
        </p:spPr>
        <p:txBody>
          <a:bodyPr wrap="none" rtlCol="0">
            <a:spAutoFit/>
          </a:bodyPr>
          <a:lstStyle/>
          <a:p>
            <a:r>
              <a:rPr lang="en-US" sz="2400" dirty="0"/>
              <a:t>See Useful links:</a:t>
            </a:r>
          </a:p>
          <a:p>
            <a:r>
              <a:rPr lang="en-US" sz="1500" dirty="0"/>
              <a:t> </a:t>
            </a:r>
            <a:r>
              <a:rPr lang="en-US" sz="1500" dirty="0">
                <a:hlinkClick r:id="rId3"/>
              </a:rPr>
              <a:t>https://sib-swiss.github.io/enrichment-analysis-training/links/#tools-for-species-other-than-human-or-mouse</a:t>
            </a:r>
            <a:endParaRPr lang="en-US" sz="1500" dirty="0"/>
          </a:p>
          <a:p>
            <a:r>
              <a:rPr lang="en-US" dirty="0"/>
              <a:t> </a:t>
            </a:r>
          </a:p>
        </p:txBody>
      </p:sp>
      <p:sp>
        <p:nvSpPr>
          <p:cNvPr id="5" name="Slide Number Placeholder 4">
            <a:extLst>
              <a:ext uri="{FF2B5EF4-FFF2-40B4-BE49-F238E27FC236}">
                <a16:creationId xmlns:a16="http://schemas.microsoft.com/office/drawing/2014/main" id="{333F76AE-18C8-699D-F904-42421B8F2595}"/>
              </a:ext>
            </a:extLst>
          </p:cNvPr>
          <p:cNvSpPr>
            <a:spLocks noGrp="1"/>
          </p:cNvSpPr>
          <p:nvPr>
            <p:ph type="sldNum" sz="quarter" idx="12"/>
          </p:nvPr>
        </p:nvSpPr>
        <p:spPr/>
        <p:txBody>
          <a:bodyPr/>
          <a:lstStyle/>
          <a:p>
            <a:pPr>
              <a:defRPr/>
            </a:pPr>
            <a:fld id="{CFB4C283-6600-B448-BED6-4FE3F7984D79}" type="slidenum">
              <a:rPr lang="en-US" smtClean="0"/>
              <a:pPr>
                <a:defRPr/>
              </a:pPr>
              <a:t>13</a:t>
            </a:fld>
            <a:endParaRPr lang="en-US"/>
          </a:p>
        </p:txBody>
      </p:sp>
    </p:spTree>
    <p:extLst>
      <p:ext uri="{BB962C8B-B14F-4D97-AF65-F5344CB8AC3E}">
        <p14:creationId xmlns:p14="http://schemas.microsoft.com/office/powerpoint/2010/main" val="356201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algn="ctr" eaLnBrk="1" hangingPunct="1"/>
            <a:r>
              <a:rPr lang="en-US" sz="4400" dirty="0"/>
              <a:t>Approaches used in enrichment analysis</a:t>
            </a:r>
          </a:p>
        </p:txBody>
      </p:sp>
      <p:sp>
        <p:nvSpPr>
          <p:cNvPr id="33794" name="Content Placeholder 2"/>
          <p:cNvSpPr>
            <a:spLocks noGrp="1"/>
          </p:cNvSpPr>
          <p:nvPr>
            <p:ph sz="half" idx="1"/>
          </p:nvPr>
        </p:nvSpPr>
        <p:spPr>
          <a:xfrm>
            <a:off x="457200" y="2082800"/>
            <a:ext cx="4038600" cy="4525963"/>
          </a:xfrm>
        </p:spPr>
        <p:txBody>
          <a:bodyPr/>
          <a:lstStyle/>
          <a:p>
            <a:pPr marL="0" indent="0" eaLnBrk="1" hangingPunct="1">
              <a:buFont typeface="Arial" charset="0"/>
              <a:buNone/>
            </a:pPr>
            <a:r>
              <a:rPr lang="en-US" dirty="0">
                <a:solidFill>
                  <a:srgbClr val="E46C0A"/>
                </a:solidFill>
                <a:latin typeface="Calibri" charset="0"/>
                <a:ea typeface="MS PGothic" charset="0"/>
              </a:rPr>
              <a:t>Test your gene list for enrichment of:</a:t>
            </a:r>
            <a:endParaRPr lang="en-US" dirty="0">
              <a:latin typeface="Calibri" charset="0"/>
              <a:ea typeface="MS PGothic" charset="0"/>
            </a:endParaRPr>
          </a:p>
          <a:p>
            <a:pPr lvl="1" eaLnBrk="1" hangingPunct="1"/>
            <a:r>
              <a:rPr lang="en-US" sz="2400" dirty="0">
                <a:latin typeface="Calibri" charset="0"/>
                <a:ea typeface="MS PGothic" charset="0"/>
              </a:rPr>
              <a:t>Genes associated with a particular function or pathway (targeted) </a:t>
            </a:r>
          </a:p>
          <a:p>
            <a:pPr lvl="1" eaLnBrk="1" hangingPunct="1"/>
            <a:r>
              <a:rPr lang="en-US" sz="2400" dirty="0">
                <a:latin typeface="Calibri" charset="0"/>
                <a:ea typeface="MS PGothic" charset="0"/>
              </a:rPr>
              <a:t>Genes annotated into a large collection of gene sets (exploratory)</a:t>
            </a:r>
          </a:p>
        </p:txBody>
      </p:sp>
      <p:sp>
        <p:nvSpPr>
          <p:cNvPr id="4" name="Content Placeholder 3">
            <a:extLst>
              <a:ext uri="{FF2B5EF4-FFF2-40B4-BE49-F238E27FC236}">
                <a16:creationId xmlns:a16="http://schemas.microsoft.com/office/drawing/2014/main" id="{CE8E23BC-CC89-02DF-33FE-6FA30EF680B2}"/>
              </a:ext>
            </a:extLst>
          </p:cNvPr>
          <p:cNvSpPr>
            <a:spLocks noGrp="1"/>
          </p:cNvSpPr>
          <p:nvPr>
            <p:ph sz="half" idx="2"/>
          </p:nvPr>
        </p:nvSpPr>
        <p:spPr>
          <a:xfrm>
            <a:off x="4648200" y="2082800"/>
            <a:ext cx="4038600" cy="4525963"/>
          </a:xfrm>
        </p:spPr>
        <p:txBody>
          <a:bodyPr/>
          <a:lstStyle/>
          <a:p>
            <a:pPr marL="0" indent="0">
              <a:buNone/>
            </a:pPr>
            <a:r>
              <a:rPr lang="en-US" dirty="0">
                <a:solidFill>
                  <a:schemeClr val="accent6">
                    <a:lumMod val="75000"/>
                  </a:schemeClr>
                </a:solidFill>
                <a:latin typeface="Calibri" panose="020F0502020204030204" pitchFamily="34" charset="0"/>
                <a:cs typeface="Calibri" panose="020F0502020204030204" pitchFamily="34" charset="0"/>
              </a:rPr>
              <a:t>Statistical methods available (covered today):</a:t>
            </a:r>
          </a:p>
          <a:p>
            <a:pPr marL="285750" indent="-285750" eaLnBrk="1" hangingPunct="1">
              <a:buFontTx/>
              <a:buChar char="-"/>
              <a:defRPr/>
            </a:pPr>
            <a:r>
              <a:rPr lang="en-US" sz="2400" dirty="0">
                <a:latin typeface="Calibri" panose="020F0502020204030204" pitchFamily="34" charset="0"/>
                <a:ea typeface="ＭＳ Ｐゴシック" charset="0"/>
                <a:cs typeface="Calibri" panose="020F0502020204030204" pitchFamily="34" charset="0"/>
              </a:rPr>
              <a:t>over-representation analysis (ORA)</a:t>
            </a:r>
          </a:p>
          <a:p>
            <a:pPr marL="285750" indent="-285750" eaLnBrk="1" hangingPunct="1">
              <a:buFontTx/>
              <a:buChar char="-"/>
              <a:defRPr/>
            </a:pPr>
            <a:r>
              <a:rPr lang="en-US" sz="2400" dirty="0">
                <a:latin typeface="Calibri" panose="020F0502020204030204" pitchFamily="34" charset="0"/>
                <a:ea typeface="ＭＳ Ｐゴシック" charset="0"/>
                <a:cs typeface="Calibri" panose="020F0502020204030204" pitchFamily="34" charset="0"/>
              </a:rPr>
              <a:t>gene set enrichment analysis (GSEA)</a:t>
            </a:r>
          </a:p>
          <a:p>
            <a:pPr marL="0" indent="0">
              <a:buNone/>
            </a:pPr>
            <a:endParaRPr lang="en-US" dirty="0">
              <a:solidFill>
                <a:schemeClr val="accent6">
                  <a:lumMod val="75000"/>
                </a:schemeClr>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E578DBB-643B-20C8-85CE-FC724CCA606D}"/>
              </a:ext>
            </a:extLst>
          </p:cNvPr>
          <p:cNvSpPr>
            <a:spLocks noGrp="1"/>
          </p:cNvSpPr>
          <p:nvPr>
            <p:ph type="sldNum" sz="quarter" idx="12"/>
          </p:nvPr>
        </p:nvSpPr>
        <p:spPr/>
        <p:txBody>
          <a:bodyPr/>
          <a:lstStyle/>
          <a:p>
            <a:pPr>
              <a:defRPr/>
            </a:pPr>
            <a:fld id="{CFB4C283-6600-B448-BED6-4FE3F7984D79}" type="slidenum">
              <a:rPr lang="en-US" smtClean="0"/>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F62B7BB-3C04-8E17-D858-698A8275391D}"/>
              </a:ext>
            </a:extLst>
          </p:cNvPr>
          <p:cNvPicPr>
            <a:picLocks noChangeAspect="1"/>
          </p:cNvPicPr>
          <p:nvPr/>
        </p:nvPicPr>
        <p:blipFill>
          <a:blip r:embed="rId2"/>
          <a:stretch>
            <a:fillRect/>
          </a:stretch>
        </p:blipFill>
        <p:spPr>
          <a:xfrm>
            <a:off x="7628506" y="2356772"/>
            <a:ext cx="874820" cy="4174532"/>
          </a:xfrm>
          <a:prstGeom prst="rect">
            <a:avLst/>
          </a:prstGeom>
        </p:spPr>
      </p:pic>
      <p:sp>
        <p:nvSpPr>
          <p:cNvPr id="2" name="Title 1"/>
          <p:cNvSpPr>
            <a:spLocks noGrp="1"/>
          </p:cNvSpPr>
          <p:nvPr>
            <p:ph type="title"/>
          </p:nvPr>
        </p:nvSpPr>
        <p:spPr>
          <a:xfrm>
            <a:off x="457200" y="73268"/>
            <a:ext cx="8229600" cy="1143000"/>
          </a:xfrm>
        </p:spPr>
        <p:txBody>
          <a:bodyPr/>
          <a:lstStyle/>
          <a:p>
            <a:pPr>
              <a:defRPr/>
            </a:pPr>
            <a:r>
              <a:rPr lang="en-US" dirty="0">
                <a:ea typeface="ＭＳ Ｐゴシック" charset="0"/>
                <a:cs typeface="ＭＳ Ｐゴシック" charset="0"/>
              </a:rPr>
              <a:t>Over-representation analysis (ORA)</a:t>
            </a:r>
          </a:p>
        </p:txBody>
      </p:sp>
      <p:sp>
        <p:nvSpPr>
          <p:cNvPr id="34820" name="TextBox 14"/>
          <p:cNvSpPr txBox="1">
            <a:spLocks noChangeArrowheads="1"/>
          </p:cNvSpPr>
          <p:nvPr/>
        </p:nvSpPr>
        <p:spPr bwMode="auto">
          <a:xfrm>
            <a:off x="862334" y="1964916"/>
            <a:ext cx="15963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healthy donors</a:t>
            </a:r>
          </a:p>
        </p:txBody>
      </p:sp>
      <p:sp>
        <p:nvSpPr>
          <p:cNvPr id="34821" name="TextBox 15"/>
          <p:cNvSpPr txBox="1">
            <a:spLocks noChangeArrowheads="1"/>
          </p:cNvSpPr>
          <p:nvPr/>
        </p:nvSpPr>
        <p:spPr bwMode="auto">
          <a:xfrm>
            <a:off x="3367893" y="1964639"/>
            <a:ext cx="95408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patients</a:t>
            </a:r>
          </a:p>
        </p:txBody>
      </p:sp>
      <p:sp>
        <p:nvSpPr>
          <p:cNvPr id="34823" name="TextBox 6"/>
          <p:cNvSpPr txBox="1">
            <a:spLocks noChangeArrowheads="1"/>
          </p:cNvSpPr>
          <p:nvPr/>
        </p:nvSpPr>
        <p:spPr bwMode="auto">
          <a:xfrm rot="-5400000">
            <a:off x="8165096" y="2793777"/>
            <a:ext cx="121379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Up-regulated</a:t>
            </a:r>
          </a:p>
          <a:p>
            <a:pPr algn="ctr" eaLnBrk="1" hangingPunct="1"/>
            <a:r>
              <a:rPr lang="en-US" sz="1500" dirty="0">
                <a:solidFill>
                  <a:srgbClr val="E46C0A"/>
                </a:solidFill>
              </a:rPr>
              <a:t> &amp; p&lt;0.05</a:t>
            </a:r>
          </a:p>
        </p:txBody>
      </p:sp>
      <p:sp>
        <p:nvSpPr>
          <p:cNvPr id="34824" name="TextBox 9"/>
          <p:cNvSpPr txBox="1">
            <a:spLocks noChangeArrowheads="1"/>
          </p:cNvSpPr>
          <p:nvPr/>
        </p:nvSpPr>
        <p:spPr bwMode="auto">
          <a:xfrm rot="-5400000">
            <a:off x="8311898" y="4258609"/>
            <a:ext cx="9201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dirty="0"/>
              <a:t>Not diff. </a:t>
            </a:r>
          </a:p>
          <a:p>
            <a:pPr algn="ctr" eaLnBrk="1" hangingPunct="1"/>
            <a:r>
              <a:rPr lang="en-US" sz="1400" dirty="0"/>
              <a:t>expressed</a:t>
            </a:r>
          </a:p>
        </p:txBody>
      </p:sp>
      <p:cxnSp>
        <p:nvCxnSpPr>
          <p:cNvPr id="13" name="Straight Arrow Connector 12"/>
          <p:cNvCxnSpPr/>
          <p:nvPr/>
        </p:nvCxnSpPr>
        <p:spPr>
          <a:xfrm>
            <a:off x="5110163" y="4268450"/>
            <a:ext cx="129698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826" name="TextBox 12"/>
          <p:cNvSpPr txBox="1">
            <a:spLocks noChangeArrowheads="1"/>
          </p:cNvSpPr>
          <p:nvPr/>
        </p:nvSpPr>
        <p:spPr bwMode="auto">
          <a:xfrm>
            <a:off x="4828282" y="2500371"/>
            <a:ext cx="1786179" cy="1754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sort based</a:t>
            </a:r>
          </a:p>
          <a:p>
            <a:pPr algn="ctr" eaLnBrk="1" hangingPunct="1"/>
            <a:r>
              <a:rPr lang="en-US" sz="1800" dirty="0"/>
              <a:t>on T-statistic or </a:t>
            </a:r>
          </a:p>
          <a:p>
            <a:pPr algn="ctr" eaLnBrk="1" hangingPunct="1"/>
            <a:r>
              <a:rPr lang="en-US" sz="1800" dirty="0"/>
              <a:t>fold change</a:t>
            </a:r>
          </a:p>
          <a:p>
            <a:pPr algn="ctr" eaLnBrk="1" hangingPunct="1"/>
            <a:r>
              <a:rPr lang="en-US" sz="1800" dirty="0"/>
              <a:t>and count</a:t>
            </a:r>
          </a:p>
          <a:p>
            <a:pPr algn="ctr" eaLnBrk="1" hangingPunct="1"/>
            <a:r>
              <a:rPr lang="en-US" sz="1800" dirty="0"/>
              <a:t>significant genes</a:t>
            </a:r>
          </a:p>
          <a:p>
            <a:pPr algn="ctr" eaLnBrk="1" hangingPunct="1"/>
            <a:r>
              <a:rPr lang="en-US" sz="1800" dirty="0"/>
              <a:t>based on p-value</a:t>
            </a:r>
          </a:p>
        </p:txBody>
      </p:sp>
      <p:sp>
        <p:nvSpPr>
          <p:cNvPr id="34827" name="TextBox 6"/>
          <p:cNvSpPr txBox="1">
            <a:spLocks noChangeArrowheads="1"/>
          </p:cNvSpPr>
          <p:nvPr/>
        </p:nvSpPr>
        <p:spPr bwMode="auto">
          <a:xfrm rot="-5400000">
            <a:off x="8026822" y="5525834"/>
            <a:ext cx="1490343"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Down-regulated </a:t>
            </a:r>
          </a:p>
          <a:p>
            <a:pPr algn="ctr" eaLnBrk="1" hangingPunct="1"/>
            <a:r>
              <a:rPr lang="en-US" sz="1500" dirty="0">
                <a:solidFill>
                  <a:srgbClr val="E46C0A"/>
                </a:solidFill>
              </a:rPr>
              <a:t>&amp; p&lt;0.05</a:t>
            </a:r>
          </a:p>
        </p:txBody>
      </p:sp>
      <p:sp>
        <p:nvSpPr>
          <p:cNvPr id="3" name="TextBox 2"/>
          <p:cNvSpPr txBox="1"/>
          <p:nvPr/>
        </p:nvSpPr>
        <p:spPr>
          <a:xfrm>
            <a:off x="1241981" y="1001788"/>
            <a:ext cx="6660039" cy="830997"/>
          </a:xfrm>
          <a:prstGeom prst="rect">
            <a:avLst/>
          </a:prstGeom>
          <a:noFill/>
        </p:spPr>
        <p:txBody>
          <a:bodyPr wrap="square" rtlCol="0">
            <a:spAutoFit/>
          </a:bodyPr>
          <a:lstStyle/>
          <a:p>
            <a:pPr algn="ctr"/>
            <a:r>
              <a:rPr lang="en-US" sz="2400" dirty="0">
                <a:ea typeface="ＭＳ Ｐゴシック" charset="0"/>
                <a:cs typeface="ＭＳ Ｐゴシック" charset="0"/>
              </a:rPr>
              <a:t>Are the DE genes overlapping with the genes contained within the </a:t>
            </a:r>
            <a:r>
              <a:rPr lang="en-US" sz="2400" dirty="0">
                <a:solidFill>
                  <a:srgbClr val="FFC000"/>
                </a:solidFill>
                <a:ea typeface="ＭＳ Ｐゴシック" charset="0"/>
                <a:cs typeface="ＭＳ Ｐゴシック" charset="0"/>
              </a:rPr>
              <a:t>yellow set</a:t>
            </a:r>
            <a:r>
              <a:rPr lang="en-US" sz="2400" dirty="0">
                <a:ea typeface="ＭＳ Ｐゴシック" charset="0"/>
                <a:cs typeface="ＭＳ Ｐゴシック" charset="0"/>
              </a:rPr>
              <a:t>?</a:t>
            </a:r>
            <a:endParaRPr lang="en-US" sz="2400" dirty="0"/>
          </a:p>
        </p:txBody>
      </p:sp>
      <p:sp>
        <p:nvSpPr>
          <p:cNvPr id="4" name="Slide Number Placeholder 3">
            <a:extLst>
              <a:ext uri="{FF2B5EF4-FFF2-40B4-BE49-F238E27FC236}">
                <a16:creationId xmlns:a16="http://schemas.microsoft.com/office/drawing/2014/main" id="{DDCF49B3-7C70-7235-344B-B967273F81F6}"/>
              </a:ext>
            </a:extLst>
          </p:cNvPr>
          <p:cNvSpPr>
            <a:spLocks noGrp="1"/>
          </p:cNvSpPr>
          <p:nvPr>
            <p:ph type="sldNum" sz="quarter" idx="12"/>
          </p:nvPr>
        </p:nvSpPr>
        <p:spPr/>
        <p:txBody>
          <a:bodyPr/>
          <a:lstStyle/>
          <a:p>
            <a:pPr>
              <a:defRPr/>
            </a:pPr>
            <a:fld id="{CFB4C283-6600-B448-BED6-4FE3F7984D79}" type="slidenum">
              <a:rPr lang="en-US" smtClean="0"/>
              <a:pPr>
                <a:defRPr/>
              </a:pPr>
              <a:t>15</a:t>
            </a:fld>
            <a:endParaRPr lang="en-US"/>
          </a:p>
        </p:txBody>
      </p:sp>
      <p:cxnSp>
        <p:nvCxnSpPr>
          <p:cNvPr id="11" name="Straight Connector 10">
            <a:extLst>
              <a:ext uri="{FF2B5EF4-FFF2-40B4-BE49-F238E27FC236}">
                <a16:creationId xmlns:a16="http://schemas.microsoft.com/office/drawing/2014/main" id="{EB981684-4827-55A3-1C6E-4EB623DD474C}"/>
              </a:ext>
            </a:extLst>
          </p:cNvPr>
          <p:cNvCxnSpPr>
            <a:cxnSpLocks/>
          </p:cNvCxnSpPr>
          <p:nvPr/>
        </p:nvCxnSpPr>
        <p:spPr>
          <a:xfrm>
            <a:off x="7406720" y="4015300"/>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57642B-932A-2052-740E-9D497EE4F46B}"/>
              </a:ext>
            </a:extLst>
          </p:cNvPr>
          <p:cNvCxnSpPr>
            <a:cxnSpLocks/>
          </p:cNvCxnSpPr>
          <p:nvPr/>
        </p:nvCxnSpPr>
        <p:spPr>
          <a:xfrm>
            <a:off x="7406720" y="5027031"/>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Right Triangle 14">
            <a:extLst>
              <a:ext uri="{FF2B5EF4-FFF2-40B4-BE49-F238E27FC236}">
                <a16:creationId xmlns:a16="http://schemas.microsoft.com/office/drawing/2014/main" id="{297F3A4C-D490-5EF3-2FED-65E83D94B02A}"/>
              </a:ext>
            </a:extLst>
          </p:cNvPr>
          <p:cNvSpPr/>
          <p:nvPr/>
        </p:nvSpPr>
        <p:spPr>
          <a:xfrm flipH="1">
            <a:off x="6182231" y="5057661"/>
            <a:ext cx="469900" cy="1442967"/>
          </a:xfrm>
          <a:prstGeom prst="r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C0D43924-169A-CE62-4608-54096D5AB4F9}"/>
              </a:ext>
            </a:extLst>
          </p:cNvPr>
          <p:cNvSpPr/>
          <p:nvPr/>
        </p:nvSpPr>
        <p:spPr>
          <a:xfrm rot="10800000" flipH="1">
            <a:off x="7447856" y="2376744"/>
            <a:ext cx="469900" cy="1607921"/>
          </a:xfrm>
          <a:prstGeom prst="r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pic>
        <p:nvPicPr>
          <p:cNvPr id="17" name="Picture 16">
            <a:extLst>
              <a:ext uri="{FF2B5EF4-FFF2-40B4-BE49-F238E27FC236}">
                <a16:creationId xmlns:a16="http://schemas.microsoft.com/office/drawing/2014/main" id="{1F2AF90B-CFB6-EE4A-C145-0FCFB901A2C0}"/>
              </a:ext>
            </a:extLst>
          </p:cNvPr>
          <p:cNvPicPr>
            <a:picLocks noChangeAspect="1"/>
          </p:cNvPicPr>
          <p:nvPr/>
        </p:nvPicPr>
        <p:blipFill>
          <a:blip r:embed="rId3"/>
          <a:srcRect r="9338"/>
          <a:stretch/>
        </p:blipFill>
        <p:spPr>
          <a:xfrm>
            <a:off x="108193" y="2333687"/>
            <a:ext cx="4660253" cy="4185573"/>
          </a:xfrm>
          <a:prstGeom prst="rect">
            <a:avLst/>
          </a:prstGeom>
        </p:spPr>
      </p:pic>
      <p:pic>
        <p:nvPicPr>
          <p:cNvPr id="18" name="Picture 17">
            <a:extLst>
              <a:ext uri="{FF2B5EF4-FFF2-40B4-BE49-F238E27FC236}">
                <a16:creationId xmlns:a16="http://schemas.microsoft.com/office/drawing/2014/main" id="{25371D96-D660-494D-A6AD-E38289B7052B}"/>
              </a:ext>
            </a:extLst>
          </p:cNvPr>
          <p:cNvPicPr>
            <a:picLocks noChangeAspect="1"/>
          </p:cNvPicPr>
          <p:nvPr/>
        </p:nvPicPr>
        <p:blipFill>
          <a:blip r:embed="rId4"/>
          <a:stretch>
            <a:fillRect/>
          </a:stretch>
        </p:blipFill>
        <p:spPr>
          <a:xfrm>
            <a:off x="6751061" y="2344726"/>
            <a:ext cx="642333" cy="41745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7200" y="77788"/>
            <a:ext cx="8229600" cy="1143000"/>
          </a:xfrm>
        </p:spPr>
        <p:txBody>
          <a:bodyPr/>
          <a:lstStyle/>
          <a:p>
            <a:r>
              <a:rPr lang="en-US">
                <a:latin typeface="Calibri" charset="0"/>
                <a:ea typeface="MS PGothic" charset="0"/>
              </a:rPr>
              <a:t>Fisher’s exact test</a:t>
            </a:r>
          </a:p>
        </p:txBody>
      </p:sp>
      <p:pic>
        <p:nvPicPr>
          <p:cNvPr id="358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1662" y="1401763"/>
            <a:ext cx="4330700" cy="248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3" name="Rectangle 4"/>
          <p:cNvSpPr>
            <a:spLocks noChangeArrowheads="1"/>
          </p:cNvSpPr>
          <p:nvPr/>
        </p:nvSpPr>
        <p:spPr bwMode="auto">
          <a:xfrm>
            <a:off x="733425" y="4167188"/>
            <a:ext cx="7953375"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dirty="0"/>
              <a:t>H</a:t>
            </a:r>
            <a:r>
              <a:rPr lang="en-US" baseline="-25000" dirty="0"/>
              <a:t>0</a:t>
            </a:r>
            <a:r>
              <a:rPr lang="en-US" dirty="0"/>
              <a:t>: The proportion of yellow genes up-regulated is the same as the proportion of yellow genes that are not up-regulated.</a:t>
            </a:r>
          </a:p>
          <a:p>
            <a:pPr eaLnBrk="1" hangingPunct="1"/>
            <a:endParaRPr lang="en-US" dirty="0"/>
          </a:p>
          <a:p>
            <a:pPr eaLnBrk="1" hangingPunct="1"/>
            <a:r>
              <a:rPr lang="en-US" dirty="0"/>
              <a:t>H</a:t>
            </a:r>
            <a:r>
              <a:rPr lang="en-US" baseline="-25000" dirty="0"/>
              <a:t>1</a:t>
            </a:r>
            <a:r>
              <a:rPr lang="en-US" dirty="0"/>
              <a:t>: The proportion of yellow genes up-regulated is not the same as the proportion of yellow genes that are not up-regulated.</a:t>
            </a:r>
          </a:p>
        </p:txBody>
      </p:sp>
      <p:sp>
        <p:nvSpPr>
          <p:cNvPr id="35844" name="TextBox 5"/>
          <p:cNvSpPr txBox="1">
            <a:spLocks noChangeArrowheads="1"/>
          </p:cNvSpPr>
          <p:nvPr/>
        </p:nvSpPr>
        <p:spPr bwMode="auto">
          <a:xfrm>
            <a:off x="6693694" y="3468480"/>
            <a:ext cx="18526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contingency table</a:t>
            </a:r>
          </a:p>
        </p:txBody>
      </p:sp>
      <p:sp>
        <p:nvSpPr>
          <p:cNvPr id="35845" name="Rectangle 6"/>
          <p:cNvSpPr>
            <a:spLocks noChangeArrowheads="1"/>
          </p:cNvSpPr>
          <p:nvPr/>
        </p:nvSpPr>
        <p:spPr bwMode="auto">
          <a:xfrm>
            <a:off x="0" y="6561138"/>
            <a:ext cx="85058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800">
                <a:hlinkClick r:id="rId4"/>
              </a:rPr>
              <a:t>http://mengnote.blogspot.com/2012/12/calculate-correct-hypergeometric-p.html</a:t>
            </a:r>
            <a:endParaRPr lang="en-US" sz="800"/>
          </a:p>
          <a:p>
            <a:pPr eaLnBrk="1" hangingPunct="1"/>
            <a:endParaRPr lang="en-US" sz="800"/>
          </a:p>
        </p:txBody>
      </p:sp>
      <p:sp>
        <p:nvSpPr>
          <p:cNvPr id="2" name="Slide Number Placeholder 1">
            <a:extLst>
              <a:ext uri="{FF2B5EF4-FFF2-40B4-BE49-F238E27FC236}">
                <a16:creationId xmlns:a16="http://schemas.microsoft.com/office/drawing/2014/main" id="{F58FB0ED-90CE-4EF6-A7F8-9BA8965340A5}"/>
              </a:ext>
            </a:extLst>
          </p:cNvPr>
          <p:cNvSpPr>
            <a:spLocks noGrp="1"/>
          </p:cNvSpPr>
          <p:nvPr>
            <p:ph type="sldNum" sz="quarter" idx="12"/>
          </p:nvPr>
        </p:nvSpPr>
        <p:spPr/>
        <p:txBody>
          <a:bodyPr/>
          <a:lstStyle/>
          <a:p>
            <a:pPr>
              <a:defRPr/>
            </a:pPr>
            <a:fld id="{CFB4C283-6600-B448-BED6-4FE3F7984D79}" type="slidenum">
              <a:rPr lang="en-US" smtClean="0"/>
              <a:pPr>
                <a:defRPr/>
              </a:pPr>
              <a:t>16</a:t>
            </a:fld>
            <a:endParaRPr lang="en-US"/>
          </a:p>
        </p:txBody>
      </p:sp>
      <p:graphicFrame>
        <p:nvGraphicFramePr>
          <p:cNvPr id="3" name="Table 2">
            <a:extLst>
              <a:ext uri="{FF2B5EF4-FFF2-40B4-BE49-F238E27FC236}">
                <a16:creationId xmlns:a16="http://schemas.microsoft.com/office/drawing/2014/main" id="{17B84B74-A7FA-CD65-114E-6DF26A18619F}"/>
              </a:ext>
            </a:extLst>
          </p:cNvPr>
          <p:cNvGraphicFramePr>
            <a:graphicFrameLocks noGrp="1"/>
          </p:cNvGraphicFramePr>
          <p:nvPr>
            <p:extLst>
              <p:ext uri="{D42A27DB-BD31-4B8C-83A1-F6EECF244321}">
                <p14:modId xmlns:p14="http://schemas.microsoft.com/office/powerpoint/2010/main" val="2622625679"/>
              </p:ext>
            </p:extLst>
          </p:nvPr>
        </p:nvGraphicFramePr>
        <p:xfrm>
          <a:off x="1019064" y="1449739"/>
          <a:ext cx="7105872" cy="1974734"/>
        </p:xfrm>
        <a:graphic>
          <a:graphicData uri="http://schemas.openxmlformats.org/drawingml/2006/table">
            <a:tbl>
              <a:tblPr>
                <a:tableStyleId>{93296810-A885-4BE3-A3E7-6D5BEEA58F35}</a:tableStyleId>
              </a:tblPr>
              <a:tblGrid>
                <a:gridCol w="1474754">
                  <a:extLst>
                    <a:ext uri="{9D8B030D-6E8A-4147-A177-3AD203B41FA5}">
                      <a16:colId xmlns:a16="http://schemas.microsoft.com/office/drawing/2014/main" val="226236908"/>
                    </a:ext>
                  </a:extLst>
                </a:gridCol>
                <a:gridCol w="2078182">
                  <a:extLst>
                    <a:ext uri="{9D8B030D-6E8A-4147-A177-3AD203B41FA5}">
                      <a16:colId xmlns:a16="http://schemas.microsoft.com/office/drawing/2014/main" val="1617811551"/>
                    </a:ext>
                  </a:extLst>
                </a:gridCol>
                <a:gridCol w="2087981">
                  <a:extLst>
                    <a:ext uri="{9D8B030D-6E8A-4147-A177-3AD203B41FA5}">
                      <a16:colId xmlns:a16="http://schemas.microsoft.com/office/drawing/2014/main" val="4024171608"/>
                    </a:ext>
                  </a:extLst>
                </a:gridCol>
                <a:gridCol w="1464955">
                  <a:extLst>
                    <a:ext uri="{9D8B030D-6E8A-4147-A177-3AD203B41FA5}">
                      <a16:colId xmlns:a16="http://schemas.microsoft.com/office/drawing/2014/main" val="1505388034"/>
                    </a:ext>
                  </a:extLst>
                </a:gridCol>
              </a:tblGrid>
              <a:tr h="519725">
                <a:tc>
                  <a:txBody>
                    <a:bodyPr/>
                    <a:lstStyle/>
                    <a:p>
                      <a:pPr algn="l" fontAlgn="b"/>
                      <a:r>
                        <a:rPr lang="en-US" sz="1600" b="0" u="none" strike="noStrike" dirty="0">
                          <a:solidFill>
                            <a:srgbClr val="000000"/>
                          </a:solidFill>
                          <a:effectLst/>
                        </a:rPr>
                        <a:t>2 x 2 count table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Not 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2289634"/>
                  </a:ext>
                </a:extLst>
              </a:tr>
              <a:tr h="485003">
                <a:tc>
                  <a:txBody>
                    <a:bodyPr/>
                    <a:lstStyle/>
                    <a:p>
                      <a:pPr algn="l" fontAlgn="b"/>
                      <a:r>
                        <a:rPr lang="en-US" sz="1600" b="1" u="none" strike="noStrike" dirty="0">
                          <a:effectLst/>
                        </a:rPr>
                        <a:t>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20836460"/>
                  </a:ext>
                </a:extLst>
              </a:tr>
              <a:tr h="485003">
                <a:tc>
                  <a:txBody>
                    <a:bodyPr/>
                    <a:lstStyle/>
                    <a:p>
                      <a:pPr algn="l" fontAlgn="b"/>
                      <a:r>
                        <a:rPr lang="en-US" sz="1600" b="1" u="none" strike="noStrike" dirty="0">
                          <a:effectLst/>
                        </a:rPr>
                        <a:t>Not 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80232406"/>
                  </a:ext>
                </a:extLst>
              </a:tr>
              <a:tr h="485003">
                <a:tc>
                  <a:txBody>
                    <a:bodyPr/>
                    <a:lstStyle/>
                    <a:p>
                      <a:pPr algn="l"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11</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19</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8924840"/>
                  </a:ext>
                </a:extLst>
              </a:tr>
            </a:tbl>
          </a:graphicData>
        </a:graphic>
      </p:graphicFrame>
      <p:sp>
        <p:nvSpPr>
          <p:cNvPr id="7" name="Rectangle 6"/>
          <p:cNvSpPr/>
          <p:nvPr/>
        </p:nvSpPr>
        <p:spPr>
          <a:xfrm>
            <a:off x="3209693" y="2067219"/>
            <a:ext cx="579438"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A9571-BE11-F031-5D51-E3A299F86C85}"/>
              </a:ext>
            </a:extLst>
          </p:cNvPr>
          <p:cNvPicPr>
            <a:picLocks noChangeAspect="1"/>
          </p:cNvPicPr>
          <p:nvPr/>
        </p:nvPicPr>
        <p:blipFill>
          <a:blip r:embed="rId2"/>
          <a:stretch>
            <a:fillRect/>
          </a:stretch>
        </p:blipFill>
        <p:spPr>
          <a:xfrm>
            <a:off x="115888" y="1391253"/>
            <a:ext cx="6908800" cy="3632200"/>
          </a:xfrm>
          <a:prstGeom prst="rect">
            <a:avLst/>
          </a:prstGeom>
        </p:spPr>
      </p:pic>
      <p:sp>
        <p:nvSpPr>
          <p:cNvPr id="36866" name="Title 4"/>
          <p:cNvSpPr>
            <a:spLocks noGrp="1"/>
          </p:cNvSpPr>
          <p:nvPr>
            <p:ph type="title"/>
          </p:nvPr>
        </p:nvSpPr>
        <p:spPr/>
        <p:txBody>
          <a:bodyPr/>
          <a:lstStyle/>
          <a:p>
            <a:r>
              <a:rPr lang="en-US">
                <a:latin typeface="Calibri" charset="0"/>
                <a:ea typeface="MS PGothic" charset="0"/>
              </a:rPr>
              <a:t>Fisher’s exact test in R</a:t>
            </a:r>
          </a:p>
        </p:txBody>
      </p:sp>
      <p:sp>
        <p:nvSpPr>
          <p:cNvPr id="6" name="Rectangle 5"/>
          <p:cNvSpPr/>
          <p:nvPr/>
        </p:nvSpPr>
        <p:spPr>
          <a:xfrm>
            <a:off x="115888" y="3076575"/>
            <a:ext cx="1889125" cy="2254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9" name="Rectangle 8"/>
          <p:cNvSpPr/>
          <p:nvPr/>
        </p:nvSpPr>
        <p:spPr>
          <a:xfrm>
            <a:off x="143187" y="3627251"/>
            <a:ext cx="3704417" cy="5048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Rectangle 9"/>
          <p:cNvSpPr/>
          <p:nvPr/>
        </p:nvSpPr>
        <p:spPr>
          <a:xfrm>
            <a:off x="116900" y="4409950"/>
            <a:ext cx="1549400" cy="584200"/>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6871" name="TextBox 10"/>
          <p:cNvSpPr txBox="1">
            <a:spLocks noChangeArrowheads="1"/>
          </p:cNvSpPr>
          <p:nvPr/>
        </p:nvSpPr>
        <p:spPr bwMode="auto">
          <a:xfrm>
            <a:off x="4907199" y="6286160"/>
            <a:ext cx="72968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2/8 = </a:t>
            </a:r>
          </a:p>
          <a:p>
            <a:pPr eaLnBrk="1" hangingPunct="1"/>
            <a:r>
              <a:rPr lang="en-US" sz="1800" dirty="0"/>
              <a:t>0.25</a:t>
            </a:r>
          </a:p>
        </p:txBody>
      </p:sp>
      <p:sp>
        <p:nvSpPr>
          <p:cNvPr id="36872" name="TextBox 11"/>
          <p:cNvSpPr txBox="1">
            <a:spLocks noChangeArrowheads="1"/>
          </p:cNvSpPr>
          <p:nvPr/>
        </p:nvSpPr>
        <p:spPr bwMode="auto">
          <a:xfrm>
            <a:off x="6567139" y="6284168"/>
            <a:ext cx="84670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2/12 = </a:t>
            </a:r>
          </a:p>
          <a:p>
            <a:pPr eaLnBrk="1" hangingPunct="1"/>
            <a:r>
              <a:rPr lang="en-US" sz="1800" dirty="0"/>
              <a:t>0.167</a:t>
            </a:r>
          </a:p>
        </p:txBody>
      </p:sp>
      <p:sp>
        <p:nvSpPr>
          <p:cNvPr id="2" name="Slide Number Placeholder 1">
            <a:extLst>
              <a:ext uri="{FF2B5EF4-FFF2-40B4-BE49-F238E27FC236}">
                <a16:creationId xmlns:a16="http://schemas.microsoft.com/office/drawing/2014/main" id="{5F745820-41F5-FCB5-E9E9-D6099AA2DF36}"/>
              </a:ext>
            </a:extLst>
          </p:cNvPr>
          <p:cNvSpPr>
            <a:spLocks noGrp="1"/>
          </p:cNvSpPr>
          <p:nvPr>
            <p:ph type="sldNum" sz="quarter" idx="12"/>
          </p:nvPr>
        </p:nvSpPr>
        <p:spPr/>
        <p:txBody>
          <a:bodyPr/>
          <a:lstStyle/>
          <a:p>
            <a:pPr>
              <a:defRPr/>
            </a:pPr>
            <a:fld id="{9A95A573-060D-1D47-931C-107CD6CE851F}" type="slidenum">
              <a:rPr lang="en-US" smtClean="0"/>
              <a:pPr>
                <a:defRPr/>
              </a:pPr>
              <a:t>17</a:t>
            </a:fld>
            <a:endParaRPr lang="en-US" dirty="0"/>
          </a:p>
        </p:txBody>
      </p:sp>
      <p:graphicFrame>
        <p:nvGraphicFramePr>
          <p:cNvPr id="7" name="Table 6">
            <a:extLst>
              <a:ext uri="{FF2B5EF4-FFF2-40B4-BE49-F238E27FC236}">
                <a16:creationId xmlns:a16="http://schemas.microsoft.com/office/drawing/2014/main" id="{8BD37548-A9AC-55CC-CA51-4088A51A4E7B}"/>
              </a:ext>
            </a:extLst>
          </p:cNvPr>
          <p:cNvGraphicFramePr>
            <a:graphicFrameLocks noGrp="1"/>
          </p:cNvGraphicFramePr>
          <p:nvPr>
            <p:extLst>
              <p:ext uri="{D42A27DB-BD31-4B8C-83A1-F6EECF244321}">
                <p14:modId xmlns:p14="http://schemas.microsoft.com/office/powerpoint/2010/main" val="1682776943"/>
              </p:ext>
            </p:extLst>
          </p:nvPr>
        </p:nvGraphicFramePr>
        <p:xfrm>
          <a:off x="3040082" y="4273343"/>
          <a:ext cx="5987016" cy="1974734"/>
        </p:xfrm>
        <a:graphic>
          <a:graphicData uri="http://schemas.openxmlformats.org/drawingml/2006/table">
            <a:tbl>
              <a:tblPr>
                <a:tableStyleId>{93296810-A885-4BE3-A3E7-6D5BEEA58F35}</a:tableStyleId>
              </a:tblPr>
              <a:tblGrid>
                <a:gridCol w="1242546">
                  <a:extLst>
                    <a:ext uri="{9D8B030D-6E8A-4147-A177-3AD203B41FA5}">
                      <a16:colId xmlns:a16="http://schemas.microsoft.com/office/drawing/2014/main" val="226236908"/>
                    </a:ext>
                  </a:extLst>
                </a:gridCol>
                <a:gridCol w="1750962">
                  <a:extLst>
                    <a:ext uri="{9D8B030D-6E8A-4147-A177-3AD203B41FA5}">
                      <a16:colId xmlns:a16="http://schemas.microsoft.com/office/drawing/2014/main" val="1617811551"/>
                    </a:ext>
                  </a:extLst>
                </a:gridCol>
                <a:gridCol w="1759218">
                  <a:extLst>
                    <a:ext uri="{9D8B030D-6E8A-4147-A177-3AD203B41FA5}">
                      <a16:colId xmlns:a16="http://schemas.microsoft.com/office/drawing/2014/main" val="4024171608"/>
                    </a:ext>
                  </a:extLst>
                </a:gridCol>
                <a:gridCol w="1234290">
                  <a:extLst>
                    <a:ext uri="{9D8B030D-6E8A-4147-A177-3AD203B41FA5}">
                      <a16:colId xmlns:a16="http://schemas.microsoft.com/office/drawing/2014/main" val="1505388034"/>
                    </a:ext>
                  </a:extLst>
                </a:gridCol>
              </a:tblGrid>
              <a:tr h="519725">
                <a:tc>
                  <a:txBody>
                    <a:bodyPr/>
                    <a:lstStyle/>
                    <a:p>
                      <a:pPr algn="l" fontAlgn="b"/>
                      <a:r>
                        <a:rPr lang="en-US" sz="1600" b="0" u="none" strike="noStrike" dirty="0">
                          <a:solidFill>
                            <a:srgbClr val="000000"/>
                          </a:solidFill>
                          <a:effectLst/>
                        </a:rPr>
                        <a:t>2 x 2 count table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Not 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2289634"/>
                  </a:ext>
                </a:extLst>
              </a:tr>
              <a:tr h="485003">
                <a:tc>
                  <a:txBody>
                    <a:bodyPr/>
                    <a:lstStyle/>
                    <a:p>
                      <a:pPr algn="l" fontAlgn="b"/>
                      <a:r>
                        <a:rPr lang="en-US" sz="1600" b="1" u="none" strike="noStrike" dirty="0">
                          <a:effectLst/>
                        </a:rPr>
                        <a:t>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20836460"/>
                  </a:ext>
                </a:extLst>
              </a:tr>
              <a:tr h="485003">
                <a:tc>
                  <a:txBody>
                    <a:bodyPr/>
                    <a:lstStyle/>
                    <a:p>
                      <a:pPr algn="l" fontAlgn="b"/>
                      <a:r>
                        <a:rPr lang="en-US" sz="1600" b="1" u="none" strike="noStrike" dirty="0">
                          <a:effectLst/>
                        </a:rPr>
                        <a:t>Not 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80232406"/>
                  </a:ext>
                </a:extLst>
              </a:tr>
              <a:tr h="485003">
                <a:tc>
                  <a:txBody>
                    <a:bodyPr/>
                    <a:lstStyle/>
                    <a:p>
                      <a:pPr algn="l"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19</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8924840"/>
                  </a:ext>
                </a:extLst>
              </a:tr>
            </a:tbl>
          </a:graphicData>
        </a:graphic>
      </p:graphicFrame>
      <p:sp>
        <p:nvSpPr>
          <p:cNvPr id="8" name="Rectangle 7">
            <a:extLst>
              <a:ext uri="{FF2B5EF4-FFF2-40B4-BE49-F238E27FC236}">
                <a16:creationId xmlns:a16="http://schemas.microsoft.com/office/drawing/2014/main" id="{EF3DA488-91DB-9023-A0FF-5C0BEE846C50}"/>
              </a:ext>
            </a:extLst>
          </p:cNvPr>
          <p:cNvSpPr/>
          <p:nvPr/>
        </p:nvSpPr>
        <p:spPr>
          <a:xfrm>
            <a:off x="4916823" y="4867073"/>
            <a:ext cx="488202"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E94DF79-DD28-5A60-A3FD-0668B7B53872}"/>
              </a:ext>
            </a:extLst>
          </p:cNvPr>
          <p:cNvPicPr>
            <a:picLocks noChangeAspect="1"/>
          </p:cNvPicPr>
          <p:nvPr/>
        </p:nvPicPr>
        <p:blipFill>
          <a:blip r:embed="rId2"/>
          <a:stretch>
            <a:fillRect/>
          </a:stretch>
        </p:blipFill>
        <p:spPr>
          <a:xfrm>
            <a:off x="7655521" y="1916335"/>
            <a:ext cx="874820" cy="4091901"/>
          </a:xfrm>
          <a:prstGeom prst="rect">
            <a:avLst/>
          </a:prstGeom>
        </p:spPr>
      </p:pic>
      <p:sp>
        <p:nvSpPr>
          <p:cNvPr id="37889" name="Title 1"/>
          <p:cNvSpPr>
            <a:spLocks noGrp="1"/>
          </p:cNvSpPr>
          <p:nvPr>
            <p:ph type="title"/>
          </p:nvPr>
        </p:nvSpPr>
        <p:spPr/>
        <p:txBody>
          <a:bodyPr/>
          <a:lstStyle/>
          <a:p>
            <a:r>
              <a:rPr lang="en-US" dirty="0">
                <a:latin typeface="Calibri" charset="0"/>
                <a:ea typeface="MS PGothic" charset="0"/>
              </a:rPr>
              <a:t>Which gene sets are differentially expressed?</a:t>
            </a:r>
          </a:p>
        </p:txBody>
      </p:sp>
      <p:sp>
        <p:nvSpPr>
          <p:cNvPr id="37890" name="Content Placeholder 5"/>
          <p:cNvSpPr>
            <a:spLocks noGrp="1"/>
          </p:cNvSpPr>
          <p:nvPr>
            <p:ph sz="half" idx="2"/>
          </p:nvPr>
        </p:nvSpPr>
        <p:spPr>
          <a:xfrm>
            <a:off x="2413000" y="1947863"/>
            <a:ext cx="4078288" cy="4525962"/>
          </a:xfrm>
        </p:spPr>
        <p:txBody>
          <a:bodyPr/>
          <a:lstStyle/>
          <a:p>
            <a:pPr marL="0" indent="0">
              <a:buFont typeface="Arial" charset="0"/>
              <a:buNone/>
            </a:pPr>
            <a:r>
              <a:rPr lang="en-US" dirty="0">
                <a:latin typeface="Calibri" charset="0"/>
                <a:ea typeface="MS PGothic" charset="0"/>
              </a:rPr>
              <a:t>Run individual Fisher’s exact tests for each gene set, </a:t>
            </a:r>
            <a:r>
              <a:rPr lang="en-US" dirty="0">
                <a:solidFill>
                  <a:srgbClr val="FFC000"/>
                </a:solidFill>
                <a:latin typeface="Calibri" charset="0"/>
                <a:ea typeface="MS PGothic" charset="0"/>
              </a:rPr>
              <a:t>yellow</a:t>
            </a:r>
            <a:r>
              <a:rPr lang="en-US" dirty="0">
                <a:latin typeface="Calibri" charset="0"/>
                <a:ea typeface="MS PGothic" charset="0"/>
              </a:rPr>
              <a:t>, </a:t>
            </a:r>
            <a:r>
              <a:rPr lang="en-US" dirty="0">
                <a:solidFill>
                  <a:srgbClr val="31859C"/>
                </a:solidFill>
                <a:latin typeface="Calibri" charset="0"/>
                <a:ea typeface="MS PGothic" charset="0"/>
              </a:rPr>
              <a:t>blue</a:t>
            </a:r>
            <a:r>
              <a:rPr lang="en-US" dirty="0">
                <a:latin typeface="Calibri" charset="0"/>
                <a:ea typeface="MS PGothic" charset="0"/>
              </a:rPr>
              <a:t>, </a:t>
            </a:r>
            <a:r>
              <a:rPr lang="en-US" dirty="0">
                <a:solidFill>
                  <a:srgbClr val="604A7B"/>
                </a:solidFill>
                <a:latin typeface="Calibri" charset="0"/>
                <a:ea typeface="MS PGothic" charset="0"/>
              </a:rPr>
              <a:t>purple</a:t>
            </a:r>
            <a:r>
              <a:rPr lang="en-US" dirty="0">
                <a:latin typeface="Calibri" charset="0"/>
                <a:ea typeface="MS PGothic" charset="0"/>
              </a:rPr>
              <a:t>, </a:t>
            </a:r>
            <a:r>
              <a:rPr lang="en-US" dirty="0">
                <a:solidFill>
                  <a:srgbClr val="77933C"/>
                </a:solidFill>
                <a:latin typeface="Calibri" charset="0"/>
                <a:ea typeface="MS PGothic" charset="0"/>
              </a:rPr>
              <a:t>green</a:t>
            </a:r>
          </a:p>
          <a:p>
            <a:pPr marL="0" indent="0">
              <a:buFont typeface="Arial" charset="0"/>
              <a:buNone/>
            </a:pPr>
            <a:endParaRPr lang="en-US" dirty="0">
              <a:latin typeface="Calibri" charset="0"/>
              <a:ea typeface="MS PGothic" charset="0"/>
            </a:endParaRPr>
          </a:p>
          <a:p>
            <a:pPr marL="0" indent="0">
              <a:buFont typeface="Symbol" charset="0"/>
              <a:buChar char=""/>
            </a:pPr>
            <a:r>
              <a:rPr lang="en-US" dirty="0">
                <a:latin typeface="Calibri" charset="0"/>
                <a:ea typeface="MS PGothic" charset="0"/>
              </a:rPr>
              <a:t>Multiple tests need </a:t>
            </a:r>
            <a:r>
              <a:rPr lang="en-US" dirty="0">
                <a:solidFill>
                  <a:srgbClr val="E46C0A"/>
                </a:solidFill>
                <a:latin typeface="Calibri" charset="0"/>
                <a:ea typeface="MS PGothic" charset="0"/>
              </a:rPr>
              <a:t>p-value adjustment</a:t>
            </a:r>
            <a:r>
              <a:rPr lang="en-US" dirty="0">
                <a:latin typeface="Calibri" charset="0"/>
                <a:ea typeface="MS PGothic" charset="0"/>
              </a:rPr>
              <a:t>.</a:t>
            </a:r>
          </a:p>
        </p:txBody>
      </p:sp>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2315" y="1559766"/>
            <a:ext cx="2287588" cy="437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F631AB8-4E42-B215-D299-C168E3399AD2}"/>
              </a:ext>
            </a:extLst>
          </p:cNvPr>
          <p:cNvSpPr>
            <a:spLocks noGrp="1"/>
          </p:cNvSpPr>
          <p:nvPr>
            <p:ph type="sldNum" sz="quarter" idx="12"/>
          </p:nvPr>
        </p:nvSpPr>
        <p:spPr/>
        <p:txBody>
          <a:bodyPr/>
          <a:lstStyle/>
          <a:p>
            <a:pPr>
              <a:defRPr/>
            </a:pPr>
            <a:fld id="{4D95DB8D-7CC9-794F-97A9-4930B8DC100F}" type="slidenum">
              <a:rPr lang="en-US" smtClean="0"/>
              <a:pPr>
                <a:defRPr/>
              </a:pPr>
              <a:t>18</a:t>
            </a:fld>
            <a:endParaRPr lang="en-US"/>
          </a:p>
        </p:txBody>
      </p:sp>
      <p:sp>
        <p:nvSpPr>
          <p:cNvPr id="4" name="TextBox 6">
            <a:extLst>
              <a:ext uri="{FF2B5EF4-FFF2-40B4-BE49-F238E27FC236}">
                <a16:creationId xmlns:a16="http://schemas.microsoft.com/office/drawing/2014/main" id="{225CE857-E5F5-6FD1-9F2C-680CE1410359}"/>
              </a:ext>
            </a:extLst>
          </p:cNvPr>
          <p:cNvSpPr txBox="1">
            <a:spLocks noChangeArrowheads="1"/>
          </p:cNvSpPr>
          <p:nvPr/>
        </p:nvSpPr>
        <p:spPr bwMode="auto">
          <a:xfrm rot="-5400000">
            <a:off x="8022592" y="2277761"/>
            <a:ext cx="121379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Up-regulated</a:t>
            </a:r>
          </a:p>
          <a:p>
            <a:pPr algn="ctr" eaLnBrk="1" hangingPunct="1"/>
            <a:r>
              <a:rPr lang="en-US" sz="1500" dirty="0">
                <a:solidFill>
                  <a:srgbClr val="E46C0A"/>
                </a:solidFill>
              </a:rPr>
              <a:t> &amp; p&lt;0.05</a:t>
            </a:r>
          </a:p>
        </p:txBody>
      </p:sp>
      <p:sp>
        <p:nvSpPr>
          <p:cNvPr id="5" name="TextBox 9">
            <a:extLst>
              <a:ext uri="{FF2B5EF4-FFF2-40B4-BE49-F238E27FC236}">
                <a16:creationId xmlns:a16="http://schemas.microsoft.com/office/drawing/2014/main" id="{4A8F16BA-71DE-A38A-D5D2-4E0D54FEC146}"/>
              </a:ext>
            </a:extLst>
          </p:cNvPr>
          <p:cNvSpPr txBox="1">
            <a:spLocks noChangeArrowheads="1"/>
          </p:cNvSpPr>
          <p:nvPr/>
        </p:nvSpPr>
        <p:spPr bwMode="auto">
          <a:xfrm rot="-5400000">
            <a:off x="8169394" y="3742593"/>
            <a:ext cx="9201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dirty="0"/>
              <a:t>Not diff. </a:t>
            </a:r>
          </a:p>
          <a:p>
            <a:pPr algn="ctr" eaLnBrk="1" hangingPunct="1"/>
            <a:r>
              <a:rPr lang="en-US" sz="1400" dirty="0"/>
              <a:t>expressed</a:t>
            </a:r>
          </a:p>
        </p:txBody>
      </p:sp>
      <p:sp>
        <p:nvSpPr>
          <p:cNvPr id="6" name="TextBox 6">
            <a:extLst>
              <a:ext uri="{FF2B5EF4-FFF2-40B4-BE49-F238E27FC236}">
                <a16:creationId xmlns:a16="http://schemas.microsoft.com/office/drawing/2014/main" id="{A47029D0-463C-2A0B-2F91-19A12091698C}"/>
              </a:ext>
            </a:extLst>
          </p:cNvPr>
          <p:cNvSpPr txBox="1">
            <a:spLocks noChangeArrowheads="1"/>
          </p:cNvSpPr>
          <p:nvPr/>
        </p:nvSpPr>
        <p:spPr bwMode="auto">
          <a:xfrm rot="-5400000">
            <a:off x="7884318" y="5009818"/>
            <a:ext cx="1490343"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Down-regulated </a:t>
            </a:r>
          </a:p>
          <a:p>
            <a:pPr algn="ctr" eaLnBrk="1" hangingPunct="1"/>
            <a:r>
              <a:rPr lang="en-US" sz="1500" dirty="0">
                <a:solidFill>
                  <a:srgbClr val="E46C0A"/>
                </a:solidFill>
              </a:rPr>
              <a:t>&amp; p&lt;0.05</a:t>
            </a:r>
          </a:p>
        </p:txBody>
      </p:sp>
      <p:cxnSp>
        <p:nvCxnSpPr>
          <p:cNvPr id="13" name="Straight Connector 12">
            <a:extLst>
              <a:ext uri="{FF2B5EF4-FFF2-40B4-BE49-F238E27FC236}">
                <a16:creationId xmlns:a16="http://schemas.microsoft.com/office/drawing/2014/main" id="{439AED1F-75A7-461E-CF56-BFFA139CE21B}"/>
              </a:ext>
            </a:extLst>
          </p:cNvPr>
          <p:cNvCxnSpPr>
            <a:cxnSpLocks/>
          </p:cNvCxnSpPr>
          <p:nvPr/>
        </p:nvCxnSpPr>
        <p:spPr>
          <a:xfrm>
            <a:off x="7264216" y="3544109"/>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2273E6A-C433-6D13-79F5-0280FF340AE4}"/>
              </a:ext>
            </a:extLst>
          </p:cNvPr>
          <p:cNvCxnSpPr>
            <a:cxnSpLocks/>
          </p:cNvCxnSpPr>
          <p:nvPr/>
        </p:nvCxnSpPr>
        <p:spPr>
          <a:xfrm>
            <a:off x="7264216" y="4528945"/>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Right Triangle 14">
            <a:extLst>
              <a:ext uri="{FF2B5EF4-FFF2-40B4-BE49-F238E27FC236}">
                <a16:creationId xmlns:a16="http://schemas.microsoft.com/office/drawing/2014/main" id="{1EB9EE50-F8A8-796B-5419-8ED789D609BC}"/>
              </a:ext>
            </a:extLst>
          </p:cNvPr>
          <p:cNvSpPr/>
          <p:nvPr/>
        </p:nvSpPr>
        <p:spPr>
          <a:xfrm flipH="1">
            <a:off x="6043319" y="4602670"/>
            <a:ext cx="469900" cy="1312439"/>
          </a:xfrm>
          <a:prstGeom prst="r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57EEA42C-BF02-F5CD-67A8-387C666629A2}"/>
              </a:ext>
            </a:extLst>
          </p:cNvPr>
          <p:cNvSpPr/>
          <p:nvPr/>
        </p:nvSpPr>
        <p:spPr>
          <a:xfrm rot="10800000" flipH="1">
            <a:off x="7323282" y="1950614"/>
            <a:ext cx="469900" cy="1519763"/>
          </a:xfrm>
          <a:prstGeom prst="r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pic>
        <p:nvPicPr>
          <p:cNvPr id="18" name="Picture 17">
            <a:extLst>
              <a:ext uri="{FF2B5EF4-FFF2-40B4-BE49-F238E27FC236}">
                <a16:creationId xmlns:a16="http://schemas.microsoft.com/office/drawing/2014/main" id="{C30EA6B3-4A43-AB25-04B6-F2E5FC12797E}"/>
              </a:ext>
            </a:extLst>
          </p:cNvPr>
          <p:cNvPicPr>
            <a:picLocks noChangeAspect="1"/>
          </p:cNvPicPr>
          <p:nvPr/>
        </p:nvPicPr>
        <p:blipFill>
          <a:blip r:embed="rId4"/>
          <a:stretch>
            <a:fillRect/>
          </a:stretch>
        </p:blipFill>
        <p:spPr>
          <a:xfrm>
            <a:off x="457200" y="1559766"/>
            <a:ext cx="1735250" cy="5076778"/>
          </a:xfrm>
          <a:prstGeom prst="rect">
            <a:avLst/>
          </a:prstGeom>
        </p:spPr>
      </p:pic>
      <p:pic>
        <p:nvPicPr>
          <p:cNvPr id="19" name="Picture 18">
            <a:extLst>
              <a:ext uri="{FF2B5EF4-FFF2-40B4-BE49-F238E27FC236}">
                <a16:creationId xmlns:a16="http://schemas.microsoft.com/office/drawing/2014/main" id="{4FB67FA9-3A15-BB24-9178-1F20DB0CBEB1}"/>
              </a:ext>
            </a:extLst>
          </p:cNvPr>
          <p:cNvPicPr>
            <a:picLocks noChangeAspect="1"/>
          </p:cNvPicPr>
          <p:nvPr/>
        </p:nvPicPr>
        <p:blipFill>
          <a:blip r:embed="rId4"/>
          <a:srcRect r="48828"/>
          <a:stretch/>
        </p:blipFill>
        <p:spPr>
          <a:xfrm>
            <a:off x="6584310" y="1947863"/>
            <a:ext cx="700912" cy="400732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76200" y="-100013"/>
            <a:ext cx="8991600" cy="1143001"/>
          </a:xfrm>
        </p:spPr>
        <p:txBody>
          <a:bodyPr/>
          <a:lstStyle/>
          <a:p>
            <a:r>
              <a:rPr lang="en-US" sz="2800">
                <a:latin typeface="Calibri" charset="0"/>
                <a:ea typeface="MS PGothic" charset="0"/>
              </a:rPr>
              <a:t>Enrichment analysis using R: one possibility among others</a:t>
            </a:r>
          </a:p>
        </p:txBody>
      </p:sp>
      <p:sp>
        <p:nvSpPr>
          <p:cNvPr id="3" name="Content Placeholder 2"/>
          <p:cNvSpPr>
            <a:spLocks noGrp="1"/>
          </p:cNvSpPr>
          <p:nvPr>
            <p:ph idx="1"/>
          </p:nvPr>
        </p:nvSpPr>
        <p:spPr>
          <a:xfrm>
            <a:off x="457200" y="1430338"/>
            <a:ext cx="8229600" cy="5332412"/>
          </a:xfrm>
        </p:spPr>
        <p:txBody>
          <a:bodyPr/>
          <a:lstStyle/>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2400" b="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functions for enrichment analysis</a:t>
            </a:r>
          </a:p>
          <a:p>
            <a:pPr marL="0" indent="0">
              <a:buFont typeface="Arial" charset="0"/>
              <a:buNone/>
              <a:defRPr/>
            </a:pPr>
            <a:r>
              <a:rPr lang="en-US" sz="2400" dirty="0">
                <a:ea typeface="ＭＳ Ｐゴシック" charset="0"/>
                <a:cs typeface="ＭＳ Ｐゴシック" charset="0"/>
              </a:rPr>
              <a:t>Built-in gene sets for human, mouse, yeast, </a:t>
            </a:r>
            <a:r>
              <a:rPr lang="en-US" sz="2400" dirty="0" err="1">
                <a:ea typeface="ＭＳ Ｐゴシック" charset="0"/>
                <a:cs typeface="ＭＳ Ｐゴシック" charset="0"/>
              </a:rPr>
              <a:t>etc</a:t>
            </a:r>
            <a:endParaRPr lang="en-US" sz="2400"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GO and KEGG (see later)</a:t>
            </a: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hlinkClick r:id="rId2"/>
              </a:rPr>
              <a:t>https://bioconductor.org/packages/release/bioc/html/clusterProfiler.html</a:t>
            </a: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rPr>
              <a:t>G Yu</a:t>
            </a:r>
            <a:r>
              <a:rPr lang="en-US" sz="1000" dirty="0">
                <a:ea typeface="ＭＳ Ｐゴシック" charset="0"/>
                <a:cs typeface="ＭＳ Ｐゴシック" charset="0"/>
              </a:rPr>
              <a:t>, LG Wang, Y Han, QY He. </a:t>
            </a:r>
            <a:r>
              <a:rPr lang="en-US" sz="1000" dirty="0" err="1">
                <a:ea typeface="ＭＳ Ｐゴシック" charset="0"/>
                <a:cs typeface="ＭＳ Ｐゴシック" charset="0"/>
              </a:rPr>
              <a:t>clusterProfiler</a:t>
            </a:r>
            <a:r>
              <a:rPr lang="en-US" sz="1000" dirty="0">
                <a:ea typeface="ＭＳ Ｐゴシック" charset="0"/>
                <a:cs typeface="ＭＳ Ｐゴシック" charset="0"/>
              </a:rPr>
              <a:t>: an R package for comparing biological themes among gene clusters. </a:t>
            </a:r>
            <a:r>
              <a:rPr lang="en-US" sz="1000" b="1" i="1" dirty="0">
                <a:ea typeface="ＭＳ Ｐゴシック" charset="0"/>
                <a:cs typeface="ＭＳ Ｐゴシック" charset="0"/>
              </a:rPr>
              <a:t>OMICS: A Journal of Integrative Biology</a:t>
            </a:r>
            <a:r>
              <a:rPr lang="en-US" sz="1000" dirty="0">
                <a:ea typeface="ＭＳ Ｐゴシック" charset="0"/>
                <a:cs typeface="ＭＳ Ｐゴシック" charset="0"/>
              </a:rPr>
              <a:t> 2012, 16(5):284-287. </a:t>
            </a:r>
            <a:r>
              <a:rPr lang="en-US" sz="1000" dirty="0">
                <a:ea typeface="ＭＳ Ｐゴシック" charset="0"/>
                <a:cs typeface="ＭＳ Ｐゴシック" charset="0"/>
                <a:hlinkClick r:id="rId3" action="ppaction://hlinkfile"/>
              </a:rPr>
              <a:t>doi:[10.1089/omi.2011.0118](http://dx.doi.org/10.1089/omi.2011.0118)</a:t>
            </a:r>
            <a:endParaRPr lang="en-US" sz="1000" dirty="0">
              <a:ea typeface="ＭＳ Ｐゴシック" charset="0"/>
              <a:cs typeface="ＭＳ Ｐゴシック" charset="0"/>
            </a:endParaRPr>
          </a:p>
          <a:p>
            <a:pPr>
              <a:defRPr/>
            </a:pPr>
            <a:r>
              <a:rPr lang="en-US" sz="1000" dirty="0">
                <a:ea typeface="ＭＳ Ｐゴシック" charset="0"/>
                <a:cs typeface="ＭＳ Ｐゴシック" charset="0"/>
              </a:rPr>
              <a:t>Full vignette: </a:t>
            </a:r>
            <a:r>
              <a:rPr lang="en-US" sz="1000" dirty="0">
                <a:ea typeface="ＭＳ Ｐゴシック" charset="0"/>
                <a:cs typeface="ＭＳ Ｐゴシック" charset="0"/>
                <a:hlinkClick r:id="rId4"/>
              </a:rPr>
              <a:t>http://yulab-smu.top/clusterProfiler-book/</a:t>
            </a: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p:txBody>
      </p:sp>
      <p:sp>
        <p:nvSpPr>
          <p:cNvPr id="38915" name="Picture 3"/>
          <p:cNvSpPr>
            <a:spLocks noChangeAspect="1"/>
          </p:cNvSpPr>
          <p:nvPr/>
        </p:nvSpPr>
        <p:spPr bwMode="auto">
          <a:xfrm>
            <a:off x="831850" y="1897063"/>
            <a:ext cx="7310438" cy="269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pic>
        <p:nvPicPr>
          <p:cNvPr id="3891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00188" y="854075"/>
            <a:ext cx="5859462" cy="381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893A86D-B3DA-219B-2007-665DD84ED988}"/>
              </a:ext>
            </a:extLst>
          </p:cNvPr>
          <p:cNvSpPr>
            <a:spLocks noGrp="1"/>
          </p:cNvSpPr>
          <p:nvPr>
            <p:ph type="sldNum" sz="quarter" idx="12"/>
          </p:nvPr>
        </p:nvSpPr>
        <p:spPr/>
        <p:txBody>
          <a:bodyPr/>
          <a:lstStyle/>
          <a:p>
            <a:pPr>
              <a:defRPr/>
            </a:pPr>
            <a:fld id="{CFB4C283-6600-B448-BED6-4FE3F7984D79}" type="slidenum">
              <a:rPr lang="en-US" smtClean="0"/>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457200" y="-42863"/>
            <a:ext cx="8229600" cy="1143001"/>
          </a:xfrm>
        </p:spPr>
        <p:txBody>
          <a:bodyPr/>
          <a:lstStyle/>
          <a:p>
            <a:pPr eaLnBrk="1" hangingPunct="1"/>
            <a:r>
              <a:rPr lang="en-US" sz="3600">
                <a:latin typeface="Calibri" charset="0"/>
                <a:ea typeface="MS PGothic" charset="0"/>
              </a:rPr>
              <a:t>Schedule</a:t>
            </a:r>
          </a:p>
        </p:txBody>
      </p:sp>
      <p:sp>
        <p:nvSpPr>
          <p:cNvPr id="15362" name="Content Placeholder 2"/>
          <p:cNvSpPr>
            <a:spLocks noGrp="1"/>
          </p:cNvSpPr>
          <p:nvPr>
            <p:ph idx="1"/>
          </p:nvPr>
        </p:nvSpPr>
        <p:spPr>
          <a:xfrm>
            <a:off x="457200" y="909638"/>
            <a:ext cx="8229600" cy="4525962"/>
          </a:xfrm>
        </p:spPr>
        <p:txBody>
          <a:bodyPr/>
          <a:lstStyle/>
          <a:p>
            <a:pPr eaLnBrk="1" hangingPunct="1"/>
            <a:r>
              <a:rPr lang="en-US" sz="1600" b="1" dirty="0">
                <a:solidFill>
                  <a:srgbClr val="0000FF"/>
                </a:solidFill>
                <a:latin typeface="Calibri" charset="0"/>
                <a:ea typeface="MS PGothic" charset="0"/>
              </a:rPr>
              <a:t>9:00  - 9:30</a:t>
            </a:r>
          </a:p>
          <a:p>
            <a:pPr eaLnBrk="1" hangingPunct="1"/>
            <a:r>
              <a:rPr lang="en-US" sz="1600" dirty="0">
                <a:latin typeface="Calibri" charset="0"/>
                <a:ea typeface="MS PGothic" charset="0"/>
              </a:rPr>
              <a:t>Introduction</a:t>
            </a:r>
          </a:p>
          <a:p>
            <a:pPr eaLnBrk="1" hangingPunct="1"/>
            <a:r>
              <a:rPr lang="en-US" sz="1600" b="1" dirty="0">
                <a:solidFill>
                  <a:srgbClr val="0000FF"/>
                </a:solidFill>
                <a:latin typeface="Calibri" charset="0"/>
                <a:ea typeface="MS PGothic" charset="0"/>
              </a:rPr>
              <a:t>9:30 </a:t>
            </a:r>
            <a:r>
              <a:rPr lang="mr-IN" sz="1600" b="1" dirty="0">
                <a:solidFill>
                  <a:srgbClr val="0000FF"/>
                </a:solidFill>
                <a:latin typeface="Calibri" charset="0"/>
                <a:ea typeface="MS PGothic" charset="0"/>
              </a:rPr>
              <a:t>–</a:t>
            </a:r>
            <a:r>
              <a:rPr lang="en-US" sz="1600" b="1" dirty="0">
                <a:solidFill>
                  <a:srgbClr val="0000FF"/>
                </a:solidFill>
                <a:latin typeface="Calibri" charset="0"/>
                <a:ea typeface="MS PGothic" charset="0"/>
              </a:rPr>
              <a:t> 10:30</a:t>
            </a:r>
            <a:r>
              <a:rPr lang="en-US" sz="1600" dirty="0">
                <a:latin typeface="Calibri" charset="0"/>
                <a:ea typeface="MS PGothic" charset="0"/>
              </a:rPr>
              <a:t>    </a:t>
            </a:r>
          </a:p>
          <a:p>
            <a:pPr eaLnBrk="1" hangingPunct="1"/>
            <a:r>
              <a:rPr lang="en-US" sz="1600" dirty="0">
                <a:latin typeface="Calibri" charset="0"/>
                <a:ea typeface="MS PGothic" charset="0"/>
              </a:rPr>
              <a:t>Over-representation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10:30ish</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10:50  - 12:30</a:t>
            </a:r>
            <a:r>
              <a:rPr lang="en-US" sz="1600" dirty="0">
                <a:latin typeface="Calibri" charset="0"/>
                <a:ea typeface="MS PGothic" charset="0"/>
              </a:rPr>
              <a:t>    </a:t>
            </a:r>
          </a:p>
          <a:p>
            <a:pPr eaLnBrk="1" hangingPunct="1"/>
            <a:r>
              <a:rPr lang="en-US" sz="1600" dirty="0">
                <a:latin typeface="Calibri" charset="0"/>
                <a:ea typeface="MS PGothic" charset="0"/>
              </a:rPr>
              <a:t>Method of gene set enrichment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12:30ish  - 13:30</a:t>
            </a:r>
            <a:r>
              <a:rPr lang="en-US" sz="1600" dirty="0">
                <a:latin typeface="Calibri" charset="0"/>
                <a:ea typeface="MS PGothic" charset="0"/>
              </a:rPr>
              <a:t> 	 lunch break</a:t>
            </a:r>
          </a:p>
          <a:p>
            <a:pPr eaLnBrk="1" hangingPunct="1"/>
            <a:r>
              <a:rPr lang="en-US" sz="1600" b="1" dirty="0">
                <a:solidFill>
                  <a:srgbClr val="0000FF"/>
                </a:solidFill>
                <a:latin typeface="Calibri" charset="0"/>
                <a:ea typeface="MS PGothic" charset="0"/>
              </a:rPr>
              <a:t>13:30  - 15:30 </a:t>
            </a:r>
            <a:r>
              <a:rPr lang="en-US" sz="1600" dirty="0">
                <a:latin typeface="Calibri" charset="0"/>
                <a:ea typeface="MS PGothic" charset="0"/>
              </a:rPr>
              <a:t>  </a:t>
            </a:r>
          </a:p>
          <a:p>
            <a:pPr eaLnBrk="1" hangingPunct="1"/>
            <a:r>
              <a:rPr lang="en-US" sz="1600" dirty="0">
                <a:latin typeface="Calibri" charset="0"/>
                <a:ea typeface="MS PGothic" charset="0"/>
              </a:rPr>
              <a:t>Visualization of enrichment results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15:30ish  - 15:50</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15:50  - 16:50 </a:t>
            </a:r>
            <a:r>
              <a:rPr lang="en-US" sz="1600" dirty="0">
                <a:latin typeface="Calibri" charset="0"/>
                <a:ea typeface="MS PGothic" charset="0"/>
              </a:rPr>
              <a:t> </a:t>
            </a:r>
          </a:p>
          <a:p>
            <a:pPr eaLnBrk="1" hangingPunct="1"/>
            <a:r>
              <a:rPr lang="en-US" sz="1600" dirty="0">
                <a:latin typeface="Calibri" charset="0"/>
                <a:ea typeface="MS PGothic" charset="0"/>
              </a:rPr>
              <a:t>Ontologies and sources of gene sets</a:t>
            </a:r>
          </a:p>
          <a:p>
            <a:pPr eaLnBrk="1" hangingPunct="1"/>
            <a:r>
              <a:rPr lang="en-US" sz="1600" dirty="0">
                <a:latin typeface="Calibri" charset="0"/>
                <a:ea typeface="MS PGothic" charset="0"/>
              </a:rPr>
              <a:t>Exercise</a:t>
            </a:r>
          </a:p>
          <a:p>
            <a:pPr eaLnBrk="1" hangingPunct="1"/>
            <a:r>
              <a:rPr lang="en-US" sz="1600" b="1" dirty="0">
                <a:solidFill>
                  <a:srgbClr val="0000FF"/>
                </a:solidFill>
                <a:latin typeface="Calibri" charset="0"/>
                <a:ea typeface="MS PGothic" charset="0"/>
              </a:rPr>
              <a:t>16:50  -  17:00</a:t>
            </a:r>
            <a:r>
              <a:rPr lang="en-US" sz="1600" dirty="0">
                <a:latin typeface="Calibri" charset="0"/>
                <a:ea typeface="MS PGothic" charset="0"/>
              </a:rPr>
              <a:t>    Feedback and end of day</a:t>
            </a:r>
          </a:p>
        </p:txBody>
      </p:sp>
      <p:sp>
        <p:nvSpPr>
          <p:cNvPr id="2" name="Slide Number Placeholder 1">
            <a:extLst>
              <a:ext uri="{FF2B5EF4-FFF2-40B4-BE49-F238E27FC236}">
                <a16:creationId xmlns:a16="http://schemas.microsoft.com/office/drawing/2014/main" id="{3ABFAF94-FAFF-96BA-6C29-9C4B5E306DE0}"/>
              </a:ext>
            </a:extLst>
          </p:cNvPr>
          <p:cNvSpPr>
            <a:spLocks noGrp="1"/>
          </p:cNvSpPr>
          <p:nvPr>
            <p:ph type="sldNum" sz="quarter" idx="12"/>
          </p:nvPr>
        </p:nvSpPr>
        <p:spPr/>
        <p:txBody>
          <a:bodyPr/>
          <a:lstStyle/>
          <a:p>
            <a:pPr>
              <a:defRPr/>
            </a:pPr>
            <a:fld id="{CFB4C283-6600-B448-BED6-4FE3F7984D79}" type="slidenum">
              <a:rPr lang="en-US" smtClean="0"/>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71438"/>
            <a:ext cx="8229600" cy="1143000"/>
          </a:xfrm>
        </p:spPr>
        <p:txBody>
          <a:bodyPr/>
          <a:lstStyle/>
          <a:p>
            <a:r>
              <a:rPr lang="en-US" sz="3600" dirty="0">
                <a:latin typeface="Calibri" charset="0"/>
                <a:ea typeface="MS PGothic" charset="0"/>
              </a:rPr>
              <a:t>Functions for Fisher test and for ORA with R and </a:t>
            </a:r>
            <a:r>
              <a:rPr lang="en-US" sz="3600" dirty="0" err="1">
                <a:latin typeface="Calibri" charset="0"/>
                <a:ea typeface="MS PGothic" charset="0"/>
              </a:rPr>
              <a:t>clusterProfiler</a:t>
            </a:r>
            <a:endParaRPr lang="en-US" sz="3600" dirty="0">
              <a:latin typeface="Calibri" charset="0"/>
              <a:ea typeface="MS PGothic" charset="0"/>
            </a:endParaRPr>
          </a:p>
        </p:txBody>
      </p:sp>
      <p:sp>
        <p:nvSpPr>
          <p:cNvPr id="39939" name="TextBox 2"/>
          <p:cNvSpPr txBox="1">
            <a:spLocks noChangeArrowheads="1"/>
          </p:cNvSpPr>
          <p:nvPr/>
        </p:nvSpPr>
        <p:spPr bwMode="auto">
          <a:xfrm>
            <a:off x="457200" y="3282643"/>
            <a:ext cx="82057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enricher(): implementation of </a:t>
            </a:r>
            <a:r>
              <a:rPr lang="en-US" sz="1800" dirty="0" err="1"/>
              <a:t>hypergeometric</a:t>
            </a:r>
            <a:r>
              <a:rPr lang="en-US" sz="1800" dirty="0"/>
              <a:t> test (one-sided Fisher test)</a:t>
            </a:r>
          </a:p>
          <a:p>
            <a:pPr eaLnBrk="1" hangingPunct="1"/>
            <a:r>
              <a:rPr lang="en-US" sz="1800" dirty="0"/>
              <a:t>for user defined gene list and gene set collections  (package </a:t>
            </a:r>
            <a:r>
              <a:rPr lang="en-US" sz="1800" dirty="0" err="1"/>
              <a:t>clusterProfiler</a:t>
            </a:r>
            <a:r>
              <a:rPr lang="en-US" sz="1800" dirty="0"/>
              <a:t>)  </a:t>
            </a:r>
          </a:p>
        </p:txBody>
      </p:sp>
      <p:sp>
        <p:nvSpPr>
          <p:cNvPr id="39941" name="TextBox 1"/>
          <p:cNvSpPr txBox="1">
            <a:spLocks noChangeArrowheads="1"/>
          </p:cNvSpPr>
          <p:nvPr/>
        </p:nvSpPr>
        <p:spPr bwMode="auto">
          <a:xfrm>
            <a:off x="457200" y="1435100"/>
            <a:ext cx="31734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Fisher exact test (package stats)</a:t>
            </a:r>
          </a:p>
        </p:txBody>
      </p:sp>
      <p:sp>
        <p:nvSpPr>
          <p:cNvPr id="39942" name="TextBox 1"/>
          <p:cNvSpPr txBox="1">
            <a:spLocks noChangeArrowheads="1"/>
          </p:cNvSpPr>
          <p:nvPr/>
        </p:nvSpPr>
        <p:spPr bwMode="auto">
          <a:xfrm>
            <a:off x="3143250" y="5946775"/>
            <a:ext cx="3327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Eg genes that are markers of cell </a:t>
            </a:r>
          </a:p>
          <a:p>
            <a:pPr eaLnBrk="1" hangingPunct="1"/>
            <a:r>
              <a:rPr lang="en-US" sz="1800"/>
              <a:t>clusters of single-cell RNA seq</a:t>
            </a:r>
          </a:p>
        </p:txBody>
      </p:sp>
      <p:sp>
        <p:nvSpPr>
          <p:cNvPr id="2" name="Slide Number Placeholder 1">
            <a:extLst>
              <a:ext uri="{FF2B5EF4-FFF2-40B4-BE49-F238E27FC236}">
                <a16:creationId xmlns:a16="http://schemas.microsoft.com/office/drawing/2014/main" id="{386ED3A0-5277-1A4E-4CC1-66CBAD9AEED1}"/>
              </a:ext>
            </a:extLst>
          </p:cNvPr>
          <p:cNvSpPr>
            <a:spLocks noGrp="1"/>
          </p:cNvSpPr>
          <p:nvPr>
            <p:ph type="sldNum" sz="quarter" idx="12"/>
          </p:nvPr>
        </p:nvSpPr>
        <p:spPr/>
        <p:txBody>
          <a:bodyPr/>
          <a:lstStyle/>
          <a:p>
            <a:pPr>
              <a:defRPr/>
            </a:pPr>
            <a:fld id="{CFB4C283-6600-B448-BED6-4FE3F7984D79}" type="slidenum">
              <a:rPr lang="en-US" smtClean="0"/>
              <a:pPr>
                <a:defRPr/>
              </a:pPr>
              <a:t>20</a:t>
            </a:fld>
            <a:endParaRPr lang="en-US"/>
          </a:p>
        </p:txBody>
      </p:sp>
      <p:pic>
        <p:nvPicPr>
          <p:cNvPr id="3" name="Picture 2">
            <a:extLst>
              <a:ext uri="{FF2B5EF4-FFF2-40B4-BE49-F238E27FC236}">
                <a16:creationId xmlns:a16="http://schemas.microsoft.com/office/drawing/2014/main" id="{D6905A9A-0DB6-38BF-E466-57EB4F49AFC9}"/>
              </a:ext>
            </a:extLst>
          </p:cNvPr>
          <p:cNvPicPr>
            <a:picLocks noChangeAspect="1"/>
          </p:cNvPicPr>
          <p:nvPr/>
        </p:nvPicPr>
        <p:blipFill>
          <a:blip r:embed="rId3"/>
          <a:stretch>
            <a:fillRect/>
          </a:stretch>
        </p:blipFill>
        <p:spPr>
          <a:xfrm>
            <a:off x="558018" y="3928755"/>
            <a:ext cx="2441038" cy="2929245"/>
          </a:xfrm>
          <a:prstGeom prst="rect">
            <a:avLst/>
          </a:prstGeom>
        </p:spPr>
      </p:pic>
      <p:pic>
        <p:nvPicPr>
          <p:cNvPr id="4" name="Picture 3">
            <a:extLst>
              <a:ext uri="{FF2B5EF4-FFF2-40B4-BE49-F238E27FC236}">
                <a16:creationId xmlns:a16="http://schemas.microsoft.com/office/drawing/2014/main" id="{D8256874-2A1D-D8E9-5788-D6A1C27B6BEE}"/>
              </a:ext>
            </a:extLst>
          </p:cNvPr>
          <p:cNvPicPr>
            <a:picLocks noChangeAspect="1"/>
          </p:cNvPicPr>
          <p:nvPr/>
        </p:nvPicPr>
        <p:blipFill>
          <a:blip r:embed="rId4"/>
          <a:stretch>
            <a:fillRect/>
          </a:stretch>
        </p:blipFill>
        <p:spPr>
          <a:xfrm>
            <a:off x="755650" y="1738928"/>
            <a:ext cx="7289800" cy="1511300"/>
          </a:xfrm>
          <a:prstGeom prst="rect">
            <a:avLst/>
          </a:prstGeom>
        </p:spPr>
      </p:pic>
      <p:sp>
        <p:nvSpPr>
          <p:cNvPr id="5" name="TextBox 2">
            <a:extLst>
              <a:ext uri="{FF2B5EF4-FFF2-40B4-BE49-F238E27FC236}">
                <a16:creationId xmlns:a16="http://schemas.microsoft.com/office/drawing/2014/main" id="{F24FFAB9-74C5-BD04-58FB-E563768AF084}"/>
              </a:ext>
            </a:extLst>
          </p:cNvPr>
          <p:cNvSpPr txBox="1">
            <a:spLocks noChangeArrowheads="1"/>
          </p:cNvSpPr>
          <p:nvPr/>
        </p:nvSpPr>
        <p:spPr bwMode="auto">
          <a:xfrm>
            <a:off x="4356882" y="4820888"/>
            <a:ext cx="1430200"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dirty="0"/>
              <a:t>TERM2GENE:</a:t>
            </a:r>
          </a:p>
          <a:p>
            <a:r>
              <a:rPr lang="en-US" sz="1800" dirty="0"/>
              <a:t>A 2-column</a:t>
            </a:r>
          </a:p>
          <a:p>
            <a:r>
              <a:rPr lang="en-US" sz="1800" dirty="0"/>
              <a:t>data frame</a:t>
            </a:r>
          </a:p>
        </p:txBody>
      </p:sp>
      <p:pic>
        <p:nvPicPr>
          <p:cNvPr id="6" name="Picture 3">
            <a:extLst>
              <a:ext uri="{FF2B5EF4-FFF2-40B4-BE49-F238E27FC236}">
                <a16:creationId xmlns:a16="http://schemas.microsoft.com/office/drawing/2014/main" id="{19EC55A3-99D6-7860-CDD3-8CDB07265A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72957" y="4320825"/>
            <a:ext cx="2613025" cy="149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FC48F9A5-0345-F833-8ECF-6964F04C2C83}"/>
              </a:ext>
            </a:extLst>
          </p:cNvPr>
          <p:cNvSpPr>
            <a:spLocks noGrp="1"/>
          </p:cNvSpPr>
          <p:nvPr>
            <p:ph type="sldNum" sz="quarter" idx="12"/>
          </p:nvPr>
        </p:nvSpPr>
        <p:spPr/>
        <p:txBody>
          <a:bodyPr/>
          <a:lstStyle/>
          <a:p>
            <a:pPr>
              <a:defRPr/>
            </a:pPr>
            <a:fld id="{CFB4C283-6600-B448-BED6-4FE3F7984D79}" type="slidenum">
              <a:rPr lang="en-US" smtClean="0"/>
              <a:pPr>
                <a:defRPr/>
              </a:pPr>
              <a:t>21</a:t>
            </a:fld>
            <a:endParaRPr lang="en-US"/>
          </a:p>
        </p:txBody>
      </p:sp>
    </p:spTree>
    <p:extLst>
      <p:ext uri="{BB962C8B-B14F-4D97-AF65-F5344CB8AC3E}">
        <p14:creationId xmlns:p14="http://schemas.microsoft.com/office/powerpoint/2010/main" val="685589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1</a:t>
            </a:r>
          </a:p>
        </p:txBody>
      </p:sp>
      <p:sp>
        <p:nvSpPr>
          <p:cNvPr id="3" name="Content Placeholder 2"/>
          <p:cNvSpPr>
            <a:spLocks noGrp="1"/>
          </p:cNvSpPr>
          <p:nvPr>
            <p:ph idx="1"/>
          </p:nvPr>
        </p:nvSpPr>
        <p:spPr>
          <a:xfrm>
            <a:off x="457200" y="1274763"/>
            <a:ext cx="8229600" cy="4525962"/>
          </a:xfrm>
        </p:spPr>
        <p:txBody>
          <a:bodyPr/>
          <a:lstStyle/>
          <a:p>
            <a:pPr eaLnBrk="1" hangingPunct="1">
              <a:defRPr/>
            </a:pPr>
            <a:r>
              <a:rPr lang="en-US" sz="2000" dirty="0">
                <a:ea typeface="ＭＳ Ｐゴシック" charset="0"/>
                <a:cs typeface="ＭＳ Ｐゴシック" charset="0"/>
              </a:rPr>
              <a:t>Once we have identified differentially expressed (DE) genes, we can use an over-representation analysis to determine whether or not the genes of a gene set of interest are over-represented among the DE genes or not.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1: </a:t>
            </a:r>
          </a:p>
          <a:p>
            <a:pPr eaLnBrk="1" hangingPunct="1">
              <a:defRPr/>
            </a:pPr>
            <a:r>
              <a:rPr lang="en-US" sz="2000" dirty="0">
                <a:ea typeface="ＭＳ Ｐゴシック" charset="0"/>
                <a:cs typeface="ＭＳ Ｐゴシック" charset="0"/>
              </a:rPr>
              <a:t>Results table of differential gene expression analysis between 2 human immune cell types, natural killer (NK) cells and CD4 T helper cells (</a:t>
            </a:r>
            <a:r>
              <a:rPr lang="en-US" sz="2000" dirty="0" err="1">
                <a:ea typeface="ＭＳ Ｐゴシック" charset="0"/>
                <a:cs typeface="ＭＳ Ｐゴシック" charset="0"/>
              </a:rPr>
              <a:t>Th</a:t>
            </a:r>
            <a:r>
              <a:rPr lang="en-US" sz="2000" dirty="0">
                <a:ea typeface="ＭＳ Ｐゴシック" charset="0"/>
                <a:cs typeface="ＭＳ Ｐゴシック" charset="0"/>
              </a:rPr>
              <a:t>):</a:t>
            </a: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r>
              <a:rPr lang="en-US" sz="2000" dirty="0">
                <a:ea typeface="ＭＳ Ｐゴシック" charset="0"/>
                <a:cs typeface="ＭＳ Ｐゴシック" charset="0"/>
              </a:rPr>
              <a:t>Run a </a:t>
            </a:r>
            <a:r>
              <a:rPr lang="en-US" sz="2000" b="1" dirty="0">
                <a:ea typeface="ＭＳ Ｐゴシック" charset="0"/>
                <a:cs typeface="ＭＳ Ｐゴシック" charset="0"/>
              </a:rPr>
              <a:t>Fisher’s exact test </a:t>
            </a:r>
            <a:r>
              <a:rPr lang="en-US" sz="2000" dirty="0">
                <a:ea typeface="ＭＳ Ｐゴシック" charset="0"/>
                <a:cs typeface="ＭＳ Ｐゴシック" charset="0"/>
              </a:rPr>
              <a:t>to determine whether genes involved in the </a:t>
            </a:r>
            <a:r>
              <a:rPr lang="en-US" sz="2000" b="1" dirty="0">
                <a:ea typeface="ＭＳ Ｐゴシック" charset="0"/>
                <a:cs typeface="ＭＳ Ｐゴシック" charset="0"/>
              </a:rPr>
              <a:t>adaptive immune response </a:t>
            </a:r>
            <a:r>
              <a:rPr lang="en-US" sz="2000" dirty="0">
                <a:ea typeface="ＭＳ Ｐゴシック" charset="0"/>
                <a:cs typeface="ＭＳ Ｐゴシック" charset="0"/>
              </a:rPr>
              <a:t>are over-represented among the genes up-regulated in </a:t>
            </a:r>
            <a:r>
              <a:rPr lang="en-US" sz="2000" dirty="0" err="1">
                <a:ea typeface="ＭＳ Ｐゴシック" charset="0"/>
                <a:cs typeface="ＭＳ Ｐゴシック" charset="0"/>
              </a:rPr>
              <a:t>Th</a:t>
            </a:r>
            <a:r>
              <a:rPr lang="en-US" sz="2000" dirty="0">
                <a:ea typeface="ＭＳ Ｐゴシック" charset="0"/>
                <a:cs typeface="ＭＳ Ｐゴシック" charset="0"/>
              </a:rPr>
              <a:t> cells.</a:t>
            </a:r>
          </a:p>
          <a:p>
            <a:pPr eaLnBrk="1" hangingPunct="1">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
        <p:nvSpPr>
          <p:cNvPr id="41987" name="TextBox 3"/>
          <p:cNvSpPr txBox="1">
            <a:spLocks noChangeArrowheads="1"/>
          </p:cNvSpPr>
          <p:nvPr/>
        </p:nvSpPr>
        <p:spPr bwMode="auto">
          <a:xfrm rot="-5400000">
            <a:off x="7848600" y="1112838"/>
            <a:ext cx="2441575"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mr-IN" sz="800">
                <a:cs typeface="Mangal" charset="0"/>
              </a:rPr>
              <a:t>https://www.mdpi.com/1420-3049/24/24/4530/htm</a:t>
            </a:r>
            <a:endParaRPr lang="en-US" sz="800">
              <a:cs typeface="Mangal" charset="0"/>
            </a:endParaRPr>
          </a:p>
        </p:txBody>
      </p:sp>
      <p:sp>
        <p:nvSpPr>
          <p:cNvPr id="41988" name="Rectangle 4"/>
          <p:cNvSpPr>
            <a:spLocks noChangeArrowheads="1"/>
          </p:cNvSpPr>
          <p:nvPr/>
        </p:nvSpPr>
        <p:spPr bwMode="auto">
          <a:xfrm>
            <a:off x="0" y="6432550"/>
            <a:ext cx="602615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800"/>
              <a:t>RNA sequencing data from:</a:t>
            </a:r>
          </a:p>
          <a:p>
            <a:pPr eaLnBrk="1" hangingPunct="1"/>
            <a:r>
              <a:rPr lang="en-US" sz="800">
                <a:hlinkClick r:id="rId2"/>
              </a:rPr>
              <a:t>https://jlb.onlinelibrary.wiley.com/doi/full/10.1002/JLB.5MA0120-209R?af=R</a:t>
            </a:r>
            <a:endParaRPr lang="en-US" sz="800"/>
          </a:p>
          <a:p>
            <a:pPr eaLnBrk="1" hangingPunct="1"/>
            <a:r>
              <a:rPr lang="en-US" sz="800">
                <a:hlinkClick r:id="rId3"/>
              </a:rPr>
              <a:t>https://ashpublications.org/bloodadvances/article/3/22/3674/428873/CD56-as-a-marker-of-an-ILC1-like-population-with</a:t>
            </a:r>
            <a:endParaRPr lang="en-US" sz="800"/>
          </a:p>
        </p:txBody>
      </p:sp>
      <p:pic>
        <p:nvPicPr>
          <p:cNvPr id="4198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038" y="46038"/>
            <a:ext cx="998537" cy="134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35888" y="219075"/>
            <a:ext cx="998537" cy="1136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1" name="TextBox 7"/>
          <p:cNvSpPr txBox="1">
            <a:spLocks noChangeArrowheads="1"/>
          </p:cNvSpPr>
          <p:nvPr/>
        </p:nvSpPr>
        <p:spPr bwMode="auto">
          <a:xfrm>
            <a:off x="407988" y="719138"/>
            <a:ext cx="4540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NK</a:t>
            </a:r>
          </a:p>
        </p:txBody>
      </p:sp>
      <p:sp>
        <p:nvSpPr>
          <p:cNvPr id="41992" name="TextBox 8"/>
          <p:cNvSpPr txBox="1">
            <a:spLocks noChangeArrowheads="1"/>
          </p:cNvSpPr>
          <p:nvPr/>
        </p:nvSpPr>
        <p:spPr bwMode="auto">
          <a:xfrm>
            <a:off x="8053388" y="592138"/>
            <a:ext cx="4191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Th</a:t>
            </a:r>
          </a:p>
        </p:txBody>
      </p:sp>
      <p:sp>
        <p:nvSpPr>
          <p:cNvPr id="41993" name="TextBox 11"/>
          <p:cNvSpPr txBox="1">
            <a:spLocks noChangeArrowheads="1"/>
          </p:cNvSpPr>
          <p:nvPr/>
        </p:nvSpPr>
        <p:spPr bwMode="auto">
          <a:xfrm>
            <a:off x="5802313" y="4262438"/>
            <a:ext cx="28844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Positive logFC = higher in NK</a:t>
            </a:r>
          </a:p>
          <a:p>
            <a:pPr eaLnBrk="1" hangingPunct="1"/>
            <a:r>
              <a:rPr lang="en-US" sz="1800"/>
              <a:t>Negative logFC = lower in NK</a:t>
            </a:r>
          </a:p>
        </p:txBody>
      </p:sp>
      <p:pic>
        <p:nvPicPr>
          <p:cNvPr id="41994"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6425" y="3943350"/>
            <a:ext cx="5165725" cy="1479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5" name="TextBox 3"/>
          <p:cNvSpPr txBox="1">
            <a:spLocks noChangeArrowheads="1"/>
          </p:cNvSpPr>
          <p:nvPr/>
        </p:nvSpPr>
        <p:spPr bwMode="auto">
          <a:xfrm>
            <a:off x="66675" y="-71438"/>
            <a:ext cx="17383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Innate immunity</a:t>
            </a:r>
          </a:p>
        </p:txBody>
      </p:sp>
      <p:sp>
        <p:nvSpPr>
          <p:cNvPr id="41996" name="TextBox 13"/>
          <p:cNvSpPr txBox="1">
            <a:spLocks noChangeArrowheads="1"/>
          </p:cNvSpPr>
          <p:nvPr/>
        </p:nvSpPr>
        <p:spPr bwMode="auto">
          <a:xfrm>
            <a:off x="7123113" y="-85725"/>
            <a:ext cx="19732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Adaptive immunity</a:t>
            </a:r>
          </a:p>
        </p:txBody>
      </p:sp>
      <p:sp>
        <p:nvSpPr>
          <p:cNvPr id="2" name="Slide Number Placeholder 1">
            <a:extLst>
              <a:ext uri="{FF2B5EF4-FFF2-40B4-BE49-F238E27FC236}">
                <a16:creationId xmlns:a16="http://schemas.microsoft.com/office/drawing/2014/main" id="{6546B6CB-B125-679E-F1BC-4B7FFA03B154}"/>
              </a:ext>
            </a:extLst>
          </p:cNvPr>
          <p:cNvSpPr>
            <a:spLocks noGrp="1"/>
          </p:cNvSpPr>
          <p:nvPr>
            <p:ph type="sldNum" sz="quarter" idx="12"/>
          </p:nvPr>
        </p:nvSpPr>
        <p:spPr/>
        <p:txBody>
          <a:bodyPr/>
          <a:lstStyle/>
          <a:p>
            <a:pPr>
              <a:defRPr/>
            </a:pPr>
            <a:fld id="{CFB4C283-6600-B448-BED6-4FE3F7984D79}"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dirty="0" err="1">
                <a:latin typeface="Calibri" charset="0"/>
                <a:ea typeface="MS PGothic" charset="0"/>
              </a:rPr>
              <a:t>RStudio</a:t>
            </a:r>
            <a:r>
              <a:rPr lang="en-US" dirty="0">
                <a:latin typeface="Calibri" charset="0"/>
                <a:ea typeface="MS PGothic" charset="0"/>
              </a:rPr>
              <a:t> tour</a:t>
            </a:r>
          </a:p>
        </p:txBody>
      </p:sp>
      <p:pic>
        <p:nvPicPr>
          <p:cNvPr id="40962" name="Picture 4"/>
          <p:cNvPicPr>
            <a:picLocks noChangeAspect="1"/>
          </p:cNvPicPr>
          <p:nvPr/>
        </p:nvPicPr>
        <p:blipFill>
          <a:blip r:embed="rId2">
            <a:extLst>
              <a:ext uri="{28A0092B-C50C-407E-A947-70E740481C1C}">
                <a14:useLocalDpi xmlns:a14="http://schemas.microsoft.com/office/drawing/2010/main" val="0"/>
              </a:ext>
            </a:extLst>
          </a:blip>
          <a:srcRect t="7169"/>
          <a:stretch>
            <a:fillRect/>
          </a:stretch>
        </p:blipFill>
        <p:spPr bwMode="auto">
          <a:xfrm>
            <a:off x="347663" y="1524000"/>
            <a:ext cx="8339137" cy="400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4E9FDF8-F9A6-8C49-B974-DCA87507A3AF}"/>
              </a:ext>
            </a:extLst>
          </p:cNvPr>
          <p:cNvSpPr>
            <a:spLocks noGrp="1"/>
          </p:cNvSpPr>
          <p:nvPr>
            <p:ph type="sldNum" sz="quarter" idx="12"/>
          </p:nvPr>
        </p:nvSpPr>
        <p:spPr/>
        <p:txBody>
          <a:bodyPr/>
          <a:lstStyle/>
          <a:p>
            <a:pPr>
              <a:defRPr/>
            </a:pPr>
            <a:fld id="{4D95DB8D-7CC9-794F-97A9-4930B8DC100F}"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200" y="93663"/>
            <a:ext cx="8229600" cy="1143000"/>
          </a:xfrm>
        </p:spPr>
        <p:txBody>
          <a:bodyPr/>
          <a:lstStyle/>
          <a:p>
            <a:r>
              <a:rPr lang="en-US" sz="4000">
                <a:latin typeface="Calibri" charset="0"/>
                <a:ea typeface="MS PGothic" charset="0"/>
              </a:rPr>
              <a:t>Fisher’s exact test is threshold-based</a:t>
            </a:r>
          </a:p>
        </p:txBody>
      </p:sp>
      <p:sp>
        <p:nvSpPr>
          <p:cNvPr id="43011" name="TextBox 5"/>
          <p:cNvSpPr txBox="1">
            <a:spLocks noChangeArrowheads="1"/>
          </p:cNvSpPr>
          <p:nvPr/>
        </p:nvSpPr>
        <p:spPr bwMode="auto">
          <a:xfrm>
            <a:off x="150813" y="4362450"/>
            <a:ext cx="5401415"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t>Contingency table with count of genes,</a:t>
            </a:r>
          </a:p>
          <a:p>
            <a:pPr eaLnBrk="1" hangingPunct="1"/>
            <a:r>
              <a:rPr lang="en-US" dirty="0"/>
              <a:t>does not take into account the </a:t>
            </a:r>
            <a:r>
              <a:rPr lang="en-US" dirty="0">
                <a:solidFill>
                  <a:srgbClr val="FF0000"/>
                </a:solidFill>
              </a:rPr>
              <a:t>magnitude</a:t>
            </a:r>
          </a:p>
          <a:p>
            <a:pPr eaLnBrk="1" hangingPunct="1"/>
            <a:r>
              <a:rPr lang="en-US" dirty="0"/>
              <a:t>of the change of each gene.</a:t>
            </a:r>
          </a:p>
        </p:txBody>
      </p:sp>
      <p:sp>
        <p:nvSpPr>
          <p:cNvPr id="43012" name="Rectangle 6"/>
          <p:cNvSpPr>
            <a:spLocks noChangeArrowheads="1"/>
          </p:cNvSpPr>
          <p:nvPr/>
        </p:nvSpPr>
        <p:spPr bwMode="auto">
          <a:xfrm>
            <a:off x="0" y="6561138"/>
            <a:ext cx="85058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800">
                <a:hlinkClick r:id="rId2"/>
              </a:rPr>
              <a:t>http://mengnote.blogspot.com/2012/12/calculate-correct-hypergeometric-p.html</a:t>
            </a:r>
            <a:endParaRPr lang="en-US" sz="800"/>
          </a:p>
          <a:p>
            <a:pPr eaLnBrk="1" hangingPunct="1"/>
            <a:endParaRPr lang="en-US" sz="800"/>
          </a:p>
        </p:txBody>
      </p:sp>
      <p:sp>
        <p:nvSpPr>
          <p:cNvPr id="2" name="Slide Number Placeholder 1">
            <a:extLst>
              <a:ext uri="{FF2B5EF4-FFF2-40B4-BE49-F238E27FC236}">
                <a16:creationId xmlns:a16="http://schemas.microsoft.com/office/drawing/2014/main" id="{37A289C2-0D76-80FF-6BA1-7D55EF5E7B58}"/>
              </a:ext>
            </a:extLst>
          </p:cNvPr>
          <p:cNvSpPr>
            <a:spLocks noGrp="1"/>
          </p:cNvSpPr>
          <p:nvPr>
            <p:ph type="sldNum" sz="quarter" idx="12"/>
          </p:nvPr>
        </p:nvSpPr>
        <p:spPr/>
        <p:txBody>
          <a:bodyPr/>
          <a:lstStyle/>
          <a:p>
            <a:pPr>
              <a:defRPr/>
            </a:pPr>
            <a:fld id="{CFB4C283-6600-B448-BED6-4FE3F7984D79}" type="slidenum">
              <a:rPr lang="en-US" smtClean="0"/>
              <a:pPr>
                <a:defRPr/>
              </a:pPr>
              <a:t>24</a:t>
            </a:fld>
            <a:endParaRPr lang="en-US"/>
          </a:p>
        </p:txBody>
      </p:sp>
      <p:graphicFrame>
        <p:nvGraphicFramePr>
          <p:cNvPr id="16" name="Table 15">
            <a:extLst>
              <a:ext uri="{FF2B5EF4-FFF2-40B4-BE49-F238E27FC236}">
                <a16:creationId xmlns:a16="http://schemas.microsoft.com/office/drawing/2014/main" id="{C40E22BB-A5F3-A010-A6CF-BAD2326E1A3A}"/>
              </a:ext>
            </a:extLst>
          </p:cNvPr>
          <p:cNvGraphicFramePr>
            <a:graphicFrameLocks noGrp="1"/>
          </p:cNvGraphicFramePr>
          <p:nvPr>
            <p:extLst>
              <p:ext uri="{D42A27DB-BD31-4B8C-83A1-F6EECF244321}">
                <p14:modId xmlns:p14="http://schemas.microsoft.com/office/powerpoint/2010/main" val="3544416082"/>
              </p:ext>
            </p:extLst>
          </p:nvPr>
        </p:nvGraphicFramePr>
        <p:xfrm>
          <a:off x="171345" y="2041980"/>
          <a:ext cx="5524605" cy="1974734"/>
        </p:xfrm>
        <a:graphic>
          <a:graphicData uri="http://schemas.openxmlformats.org/drawingml/2006/table">
            <a:tbl>
              <a:tblPr>
                <a:tableStyleId>{93296810-A885-4BE3-A3E7-6D5BEEA58F35}</a:tableStyleId>
              </a:tblPr>
              <a:tblGrid>
                <a:gridCol w="1146577">
                  <a:extLst>
                    <a:ext uri="{9D8B030D-6E8A-4147-A177-3AD203B41FA5}">
                      <a16:colId xmlns:a16="http://schemas.microsoft.com/office/drawing/2014/main" val="226236908"/>
                    </a:ext>
                  </a:extLst>
                </a:gridCol>
                <a:gridCol w="1615725">
                  <a:extLst>
                    <a:ext uri="{9D8B030D-6E8A-4147-A177-3AD203B41FA5}">
                      <a16:colId xmlns:a16="http://schemas.microsoft.com/office/drawing/2014/main" val="1617811551"/>
                    </a:ext>
                  </a:extLst>
                </a:gridCol>
                <a:gridCol w="1623344">
                  <a:extLst>
                    <a:ext uri="{9D8B030D-6E8A-4147-A177-3AD203B41FA5}">
                      <a16:colId xmlns:a16="http://schemas.microsoft.com/office/drawing/2014/main" val="4024171608"/>
                    </a:ext>
                  </a:extLst>
                </a:gridCol>
                <a:gridCol w="1138959">
                  <a:extLst>
                    <a:ext uri="{9D8B030D-6E8A-4147-A177-3AD203B41FA5}">
                      <a16:colId xmlns:a16="http://schemas.microsoft.com/office/drawing/2014/main" val="1505388034"/>
                    </a:ext>
                  </a:extLst>
                </a:gridCol>
              </a:tblGrid>
              <a:tr h="519725">
                <a:tc>
                  <a:txBody>
                    <a:bodyPr/>
                    <a:lstStyle/>
                    <a:p>
                      <a:pPr algn="l" fontAlgn="b"/>
                      <a:r>
                        <a:rPr lang="en-US" sz="1600" b="0" u="none" strike="noStrike" dirty="0">
                          <a:solidFill>
                            <a:srgbClr val="000000"/>
                          </a:solidFill>
                          <a:effectLst/>
                        </a:rPr>
                        <a:t>2 x 2 count table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Not 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2289634"/>
                  </a:ext>
                </a:extLst>
              </a:tr>
              <a:tr h="485003">
                <a:tc>
                  <a:txBody>
                    <a:bodyPr/>
                    <a:lstStyle/>
                    <a:p>
                      <a:pPr algn="l" fontAlgn="b"/>
                      <a:r>
                        <a:rPr lang="en-US" sz="1600" b="1" u="none" strike="noStrike" dirty="0">
                          <a:effectLst/>
                        </a:rPr>
                        <a:t>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20836460"/>
                  </a:ext>
                </a:extLst>
              </a:tr>
              <a:tr h="485003">
                <a:tc>
                  <a:txBody>
                    <a:bodyPr/>
                    <a:lstStyle/>
                    <a:p>
                      <a:pPr algn="l" fontAlgn="b"/>
                      <a:r>
                        <a:rPr lang="en-US" sz="1600" b="1" u="none" strike="noStrike" dirty="0">
                          <a:effectLst/>
                        </a:rPr>
                        <a:t>Not 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80232406"/>
                  </a:ext>
                </a:extLst>
              </a:tr>
              <a:tr h="485003">
                <a:tc>
                  <a:txBody>
                    <a:bodyPr/>
                    <a:lstStyle/>
                    <a:p>
                      <a:pPr algn="l"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19</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8924840"/>
                  </a:ext>
                </a:extLst>
              </a:tr>
            </a:tbl>
          </a:graphicData>
        </a:graphic>
      </p:graphicFrame>
      <p:grpSp>
        <p:nvGrpSpPr>
          <p:cNvPr id="29" name="Group 28">
            <a:extLst>
              <a:ext uri="{FF2B5EF4-FFF2-40B4-BE49-F238E27FC236}">
                <a16:creationId xmlns:a16="http://schemas.microsoft.com/office/drawing/2014/main" id="{F371E30C-62F0-AEDF-D259-92986FD58A64}"/>
              </a:ext>
            </a:extLst>
          </p:cNvPr>
          <p:cNvGrpSpPr/>
          <p:nvPr/>
        </p:nvGrpSpPr>
        <p:grpSpPr>
          <a:xfrm>
            <a:off x="5803395" y="1388820"/>
            <a:ext cx="2702430" cy="4874395"/>
            <a:chOff x="5984370" y="1636772"/>
            <a:chExt cx="2321095" cy="4186578"/>
          </a:xfrm>
        </p:grpSpPr>
        <p:pic>
          <p:nvPicPr>
            <p:cNvPr id="19" name="Picture 18">
              <a:extLst>
                <a:ext uri="{FF2B5EF4-FFF2-40B4-BE49-F238E27FC236}">
                  <a16:creationId xmlns:a16="http://schemas.microsoft.com/office/drawing/2014/main" id="{46219B25-DD2C-35AA-ECBC-1614F67E7393}"/>
                </a:ext>
              </a:extLst>
            </p:cNvPr>
            <p:cNvPicPr>
              <a:picLocks noChangeAspect="1"/>
            </p:cNvPicPr>
            <p:nvPr/>
          </p:nvPicPr>
          <p:blipFill>
            <a:blip r:embed="rId3"/>
            <a:stretch>
              <a:fillRect/>
            </a:stretch>
          </p:blipFill>
          <p:spPr>
            <a:xfrm>
              <a:off x="7430645" y="1648818"/>
              <a:ext cx="874820" cy="4174532"/>
            </a:xfrm>
            <a:prstGeom prst="rect">
              <a:avLst/>
            </a:prstGeom>
          </p:spPr>
        </p:pic>
        <p:sp>
          <p:nvSpPr>
            <p:cNvPr id="25" name="Right Triangle 24">
              <a:extLst>
                <a:ext uri="{FF2B5EF4-FFF2-40B4-BE49-F238E27FC236}">
                  <a16:creationId xmlns:a16="http://schemas.microsoft.com/office/drawing/2014/main" id="{287787BB-D02E-8973-8114-093A97286DAD}"/>
                </a:ext>
              </a:extLst>
            </p:cNvPr>
            <p:cNvSpPr/>
            <p:nvPr/>
          </p:nvSpPr>
          <p:spPr>
            <a:xfrm flipH="1">
              <a:off x="5984370" y="4349707"/>
              <a:ext cx="469900" cy="1442967"/>
            </a:xfrm>
            <a:prstGeom prst="r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815F2D59-A80A-7F85-A8EF-30CEAFFEAC02}"/>
                </a:ext>
              </a:extLst>
            </p:cNvPr>
            <p:cNvSpPr/>
            <p:nvPr/>
          </p:nvSpPr>
          <p:spPr>
            <a:xfrm rot="10800000" flipH="1">
              <a:off x="7249995" y="1668790"/>
              <a:ext cx="469900" cy="1607921"/>
            </a:xfrm>
            <a:prstGeom prst="r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pic>
          <p:nvPicPr>
            <p:cNvPr id="27" name="Picture 26">
              <a:extLst>
                <a:ext uri="{FF2B5EF4-FFF2-40B4-BE49-F238E27FC236}">
                  <a16:creationId xmlns:a16="http://schemas.microsoft.com/office/drawing/2014/main" id="{1C09D334-65D2-152E-CDA5-FA229F22949D}"/>
                </a:ext>
              </a:extLst>
            </p:cNvPr>
            <p:cNvPicPr>
              <a:picLocks noChangeAspect="1"/>
            </p:cNvPicPr>
            <p:nvPr/>
          </p:nvPicPr>
          <p:blipFill>
            <a:blip r:embed="rId4"/>
            <a:stretch>
              <a:fillRect/>
            </a:stretch>
          </p:blipFill>
          <p:spPr>
            <a:xfrm>
              <a:off x="6553200" y="1636772"/>
              <a:ext cx="642333" cy="4174534"/>
            </a:xfrm>
            <a:prstGeom prst="rect">
              <a:avLst/>
            </a:prstGeom>
          </p:spPr>
        </p:pic>
      </p:grpSp>
      <p:sp>
        <p:nvSpPr>
          <p:cNvPr id="13" name="Oval 12"/>
          <p:cNvSpPr/>
          <p:nvPr/>
        </p:nvSpPr>
        <p:spPr>
          <a:xfrm>
            <a:off x="7606668" y="2588821"/>
            <a:ext cx="863532" cy="75593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Oval 29">
            <a:extLst>
              <a:ext uri="{FF2B5EF4-FFF2-40B4-BE49-F238E27FC236}">
                <a16:creationId xmlns:a16="http://schemas.microsoft.com/office/drawing/2014/main" id="{0358A8E1-6F29-5772-536C-6265F84946B2}"/>
              </a:ext>
            </a:extLst>
          </p:cNvPr>
          <p:cNvSpPr/>
          <p:nvPr/>
        </p:nvSpPr>
        <p:spPr>
          <a:xfrm>
            <a:off x="7564786" y="4516382"/>
            <a:ext cx="863532" cy="75593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atin typeface="Calibri" charset="0"/>
                <a:ea typeface="MS PGothic" charset="0"/>
              </a:rPr>
              <a:t>Gene set enrichment analysis (GSEA)</a:t>
            </a:r>
          </a:p>
        </p:txBody>
      </p:sp>
      <p:sp>
        <p:nvSpPr>
          <p:cNvPr id="44034" name="Content Placeholder 5"/>
          <p:cNvSpPr>
            <a:spLocks noGrp="1"/>
          </p:cNvSpPr>
          <p:nvPr>
            <p:ph idx="1"/>
          </p:nvPr>
        </p:nvSpPr>
        <p:spPr>
          <a:xfrm>
            <a:off x="457200" y="1844675"/>
            <a:ext cx="8229600" cy="4525963"/>
          </a:xfrm>
        </p:spPr>
        <p:txBody>
          <a:bodyPr/>
          <a:lstStyle/>
          <a:p>
            <a:r>
              <a:rPr lang="en-US" sz="2400" b="1" dirty="0">
                <a:latin typeface="Calibri" charset="0"/>
                <a:ea typeface="MS PGothic" charset="0"/>
              </a:rPr>
              <a:t>Threshold-free</a:t>
            </a:r>
            <a:r>
              <a:rPr lang="en-US" sz="2400" dirty="0">
                <a:latin typeface="Calibri" charset="0"/>
                <a:ea typeface="MS PGothic" charset="0"/>
              </a:rPr>
              <a:t>: the whole list of genes detected in the omics data is used.</a:t>
            </a:r>
          </a:p>
          <a:p>
            <a:r>
              <a:rPr lang="en-US" sz="2400" dirty="0">
                <a:latin typeface="Calibri" charset="0"/>
                <a:ea typeface="MS PGothic" charset="0"/>
              </a:rPr>
              <a:t>GSEA is a computational method that determines whether an a priori defined set of genes shows statistically significant, concordant differences between two biological states (</a:t>
            </a:r>
            <a:r>
              <a:rPr lang="en-US" sz="2400" dirty="0" err="1">
                <a:latin typeface="Calibri" charset="0"/>
                <a:ea typeface="MS PGothic" charset="0"/>
              </a:rPr>
              <a:t>MSigDB</a:t>
            </a:r>
            <a:r>
              <a:rPr lang="en-US" sz="2400" dirty="0">
                <a:latin typeface="Calibri" charset="0"/>
                <a:ea typeface="MS PGothic" charset="0"/>
              </a:rPr>
              <a:t>)</a:t>
            </a:r>
          </a:p>
          <a:p>
            <a:r>
              <a:rPr lang="en-US" sz="2400" dirty="0">
                <a:latin typeface="Calibri" charset="0"/>
                <a:ea typeface="MS PGothic" charset="0"/>
              </a:rPr>
              <a:t>Rank all genes based on score (</a:t>
            </a:r>
            <a:r>
              <a:rPr lang="en-US" sz="2400" dirty="0" err="1">
                <a:latin typeface="Calibri" charset="0"/>
                <a:ea typeface="MS PGothic" charset="0"/>
              </a:rPr>
              <a:t>eg</a:t>
            </a:r>
            <a:r>
              <a:rPr lang="en-US" sz="2400" dirty="0">
                <a:latin typeface="Calibri" charset="0"/>
                <a:ea typeface="MS PGothic" charset="0"/>
              </a:rPr>
              <a:t> t-statistic) and calculate an enrichment score (ES) that reflects the degree to which the members of a gene set are overrepresented at the top or bottom of the ranked genes.</a:t>
            </a:r>
          </a:p>
        </p:txBody>
      </p:sp>
      <p:sp>
        <p:nvSpPr>
          <p:cNvPr id="44035"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Subramanian et al PNAS 2005. Gene set enrichment analysis: A knowledge-based approach for interpreting genome-wide expression profiles </a:t>
            </a:r>
          </a:p>
        </p:txBody>
      </p:sp>
      <p:sp>
        <p:nvSpPr>
          <p:cNvPr id="2" name="Slide Number Placeholder 1">
            <a:extLst>
              <a:ext uri="{FF2B5EF4-FFF2-40B4-BE49-F238E27FC236}">
                <a16:creationId xmlns:a16="http://schemas.microsoft.com/office/drawing/2014/main" id="{24ADDB89-EF50-E122-5067-42928CADB17B}"/>
              </a:ext>
            </a:extLst>
          </p:cNvPr>
          <p:cNvSpPr>
            <a:spLocks noGrp="1"/>
          </p:cNvSpPr>
          <p:nvPr>
            <p:ph type="sldNum" sz="quarter" idx="12"/>
          </p:nvPr>
        </p:nvSpPr>
        <p:spPr/>
        <p:txBody>
          <a:bodyPr/>
          <a:lstStyle/>
          <a:p>
            <a:pPr>
              <a:defRPr/>
            </a:pPr>
            <a:fld id="{CFB4C283-6600-B448-BED6-4FE3F7984D79}"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a:latin typeface="Calibri" charset="0"/>
                <a:ea typeface="MS PGothic" charset="0"/>
              </a:rPr>
              <a:t>Method of GSEA</a:t>
            </a:r>
          </a:p>
        </p:txBody>
      </p:sp>
      <p:pic>
        <p:nvPicPr>
          <p:cNvPr id="45058" name="Picture 5"/>
          <p:cNvPicPr>
            <a:picLocks noChangeAspect="1"/>
          </p:cNvPicPr>
          <p:nvPr/>
        </p:nvPicPr>
        <p:blipFill>
          <a:blip r:embed="rId2">
            <a:extLst>
              <a:ext uri="{28A0092B-C50C-407E-A947-70E740481C1C}">
                <a14:useLocalDpi xmlns:a14="http://schemas.microsoft.com/office/drawing/2010/main" val="0"/>
              </a:ext>
            </a:extLst>
          </a:blip>
          <a:srcRect r="75281"/>
          <a:stretch>
            <a:fillRect/>
          </a:stretch>
        </p:blipFill>
        <p:spPr bwMode="auto">
          <a:xfrm>
            <a:off x="1193800" y="2771775"/>
            <a:ext cx="1666875" cy="367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p:nvSpPr>
        <p:spPr>
          <a:xfrm>
            <a:off x="3913188" y="3944938"/>
            <a:ext cx="3875087" cy="2384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5060" name="TextBox 9"/>
          <p:cNvSpPr txBox="1">
            <a:spLocks noChangeArrowheads="1"/>
          </p:cNvSpPr>
          <p:nvPr/>
        </p:nvSpPr>
        <p:spPr bwMode="auto">
          <a:xfrm>
            <a:off x="5702300" y="3529013"/>
            <a:ext cx="29845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p:txBody>
      </p:sp>
      <p:pic>
        <p:nvPicPr>
          <p:cNvPr id="45061" name="Picture 11"/>
          <p:cNvPicPr>
            <a:picLocks noChangeAspect="1"/>
          </p:cNvPicPr>
          <p:nvPr/>
        </p:nvPicPr>
        <p:blipFill>
          <a:blip r:embed="rId3">
            <a:extLst>
              <a:ext uri="{28A0092B-C50C-407E-A947-70E740481C1C}">
                <a14:useLocalDpi xmlns:a14="http://schemas.microsoft.com/office/drawing/2010/main" val="0"/>
              </a:ext>
            </a:extLst>
          </a:blip>
          <a:srcRect l="43004" t="49747" r="37582" b="2260"/>
          <a:stretch>
            <a:fillRect/>
          </a:stretch>
        </p:blipFill>
        <p:spPr bwMode="auto">
          <a:xfrm>
            <a:off x="2854325" y="3733800"/>
            <a:ext cx="1054100" cy="259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2" name="Picture 12"/>
          <p:cNvPicPr>
            <a:picLocks noChangeAspect="1"/>
          </p:cNvPicPr>
          <p:nvPr/>
        </p:nvPicPr>
        <p:blipFill>
          <a:blip r:embed="rId2">
            <a:extLst>
              <a:ext uri="{28A0092B-C50C-407E-A947-70E740481C1C}">
                <a14:useLocalDpi xmlns:a14="http://schemas.microsoft.com/office/drawing/2010/main" val="0"/>
              </a:ext>
            </a:extLst>
          </a:blip>
          <a:srcRect l="24811" t="18231" r="58662"/>
          <a:stretch>
            <a:fillRect/>
          </a:stretch>
        </p:blipFill>
        <p:spPr bwMode="auto">
          <a:xfrm>
            <a:off x="4143375" y="3441700"/>
            <a:ext cx="1114425" cy="300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5195888" y="4198938"/>
            <a:ext cx="2911475" cy="2130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4" name="Rectangle 13"/>
          <p:cNvSpPr/>
          <p:nvPr/>
        </p:nvSpPr>
        <p:spPr>
          <a:xfrm>
            <a:off x="708025" y="26638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5" name="TextBox 14"/>
          <p:cNvSpPr txBox="1">
            <a:spLocks noChangeArrowheads="1"/>
          </p:cNvSpPr>
          <p:nvPr/>
        </p:nvSpPr>
        <p:spPr bwMode="auto">
          <a:xfrm>
            <a:off x="2914650" y="6215063"/>
            <a:ext cx="989013" cy="554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-15       0      +15</a:t>
            </a:r>
          </a:p>
          <a:p>
            <a:pPr eaLnBrk="1" hangingPunct="1"/>
            <a:r>
              <a:rPr lang="en-US" sz="1000"/>
              <a:t>     t  statistic</a:t>
            </a:r>
          </a:p>
          <a:p>
            <a:pPr eaLnBrk="1" hangingPunct="1"/>
            <a:endParaRPr lang="en-US" sz="1000"/>
          </a:p>
        </p:txBody>
      </p:sp>
      <p:sp>
        <p:nvSpPr>
          <p:cNvPr id="16" name="Rectangle 15"/>
          <p:cNvSpPr/>
          <p:nvPr/>
        </p:nvSpPr>
        <p:spPr>
          <a:xfrm>
            <a:off x="3632200" y="5630863"/>
            <a:ext cx="561975" cy="3397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7" name="TextBox 1"/>
          <p:cNvSpPr txBox="1">
            <a:spLocks noChangeArrowheads="1"/>
          </p:cNvSpPr>
          <p:nvPr/>
        </p:nvSpPr>
        <p:spPr bwMode="auto">
          <a:xfrm>
            <a:off x="708026" y="1247775"/>
            <a:ext cx="7741982" cy="1200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t>Goal: determine whether the members of a gene set </a:t>
            </a:r>
            <a:r>
              <a:rPr lang="en-US" b="1" dirty="0">
                <a:solidFill>
                  <a:srgbClr val="FFC000"/>
                </a:solidFill>
              </a:rPr>
              <a:t>S</a:t>
            </a:r>
            <a:r>
              <a:rPr lang="en-US" dirty="0"/>
              <a:t> are randomly distributed throughout a ranked gene list or if they are located at the top or bottom of the ranked gene lists</a:t>
            </a:r>
          </a:p>
        </p:txBody>
      </p:sp>
      <p:sp>
        <p:nvSpPr>
          <p:cNvPr id="45068"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Subramanian et al PNAS 2005. Gene set enrichment analysis: A knowledge-based approach for interpreting genome-wide expression profiles </a:t>
            </a:r>
          </a:p>
        </p:txBody>
      </p:sp>
      <p:sp>
        <p:nvSpPr>
          <p:cNvPr id="2" name="Slide Number Placeholder 1">
            <a:extLst>
              <a:ext uri="{FF2B5EF4-FFF2-40B4-BE49-F238E27FC236}">
                <a16:creationId xmlns:a16="http://schemas.microsoft.com/office/drawing/2014/main" id="{C8894F51-1C1B-179F-1B2B-FDE5E96C55A8}"/>
              </a:ext>
            </a:extLst>
          </p:cNvPr>
          <p:cNvSpPr>
            <a:spLocks noGrp="1"/>
          </p:cNvSpPr>
          <p:nvPr>
            <p:ph type="sldNum" sz="quarter" idx="12"/>
          </p:nvPr>
        </p:nvSpPr>
        <p:spPr/>
        <p:txBody>
          <a:bodyPr/>
          <a:lstStyle/>
          <a:p>
            <a:pPr>
              <a:defRPr/>
            </a:pPr>
            <a:fld id="{CFB4C283-6600-B448-BED6-4FE3F7984D79}"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r>
              <a:rPr lang="en-US">
                <a:latin typeface="Calibri" charset="0"/>
                <a:ea typeface="MS PGothic" charset="0"/>
              </a:rPr>
              <a:t>Method of GSEA</a:t>
            </a:r>
          </a:p>
        </p:txBody>
      </p:sp>
      <p:sp>
        <p:nvSpPr>
          <p:cNvPr id="46082" name="Picture 5"/>
          <p:cNvSpPr>
            <a:spLocks noChangeAspect="1"/>
          </p:cNvSpPr>
          <p:nvPr/>
        </p:nvSpPr>
        <p:spPr bwMode="auto">
          <a:xfrm>
            <a:off x="631825" y="1417638"/>
            <a:ext cx="7623175" cy="414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46083" name="TextBox 4"/>
          <p:cNvSpPr txBox="1">
            <a:spLocks noChangeArrowheads="1"/>
          </p:cNvSpPr>
          <p:nvPr/>
        </p:nvSpPr>
        <p:spPr bwMode="auto">
          <a:xfrm>
            <a:off x="574675" y="5595938"/>
            <a:ext cx="81121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a:p>
            <a:pPr eaLnBrk="1" hangingPunct="1">
              <a:buFontTx/>
              <a:buAutoNum type="arabicPeriod"/>
            </a:pPr>
            <a:r>
              <a:rPr lang="en-US" sz="1800"/>
              <a:t>Calculate enrichment score ES using weight. The ES for a set is the maximum value reached (pos. or neg.)</a:t>
            </a:r>
          </a:p>
        </p:txBody>
      </p:sp>
      <p:sp>
        <p:nvSpPr>
          <p:cNvPr id="8" name="Rectangle 7"/>
          <p:cNvSpPr/>
          <p:nvPr/>
        </p:nvSpPr>
        <p:spPr>
          <a:xfrm>
            <a:off x="184150" y="11906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9" name="Rectangle 8"/>
          <p:cNvSpPr/>
          <p:nvPr/>
        </p:nvSpPr>
        <p:spPr>
          <a:xfrm>
            <a:off x="2536825" y="1192213"/>
            <a:ext cx="893763"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pic>
        <p:nvPicPr>
          <p:cNvPr id="4608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1644650"/>
            <a:ext cx="6743700" cy="367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p:nvSpPr>
        <p:spPr>
          <a:xfrm>
            <a:off x="708025" y="1536700"/>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1" name="Rectangle 10"/>
          <p:cNvSpPr/>
          <p:nvPr/>
        </p:nvSpPr>
        <p:spPr>
          <a:xfrm>
            <a:off x="2805113" y="1417638"/>
            <a:ext cx="893762"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2" name="TextBox 3"/>
          <p:cNvSpPr txBox="1">
            <a:spLocks noChangeArrowheads="1"/>
          </p:cNvSpPr>
          <p:nvPr/>
        </p:nvSpPr>
        <p:spPr bwMode="auto">
          <a:xfrm>
            <a:off x="36513" y="6613525"/>
            <a:ext cx="905668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For ES equation, see Appendix in Subramanian et al 2005: </a:t>
            </a:r>
            <a:r>
              <a:rPr lang="pt-BR" sz="1000" dirty="0">
                <a:hlinkClick r:id="rId3"/>
              </a:rPr>
              <a:t>https://www.pnas.org/doi/epdf/10.1073/pnas.0506580102</a:t>
            </a:r>
            <a:endParaRPr lang="pt-BR" sz="1000" dirty="0"/>
          </a:p>
          <a:p>
            <a:pPr eaLnBrk="1" hangingPunct="1"/>
            <a:endParaRPr lang="en-US" sz="1000" dirty="0"/>
          </a:p>
        </p:txBody>
      </p:sp>
      <p:sp>
        <p:nvSpPr>
          <p:cNvPr id="2" name="Slide Number Placeholder 1">
            <a:extLst>
              <a:ext uri="{FF2B5EF4-FFF2-40B4-BE49-F238E27FC236}">
                <a16:creationId xmlns:a16="http://schemas.microsoft.com/office/drawing/2014/main" id="{CAF0C4BE-5AA5-D000-E2DE-203A76FAC721}"/>
              </a:ext>
            </a:extLst>
          </p:cNvPr>
          <p:cNvSpPr>
            <a:spLocks noGrp="1"/>
          </p:cNvSpPr>
          <p:nvPr>
            <p:ph type="sldNum" sz="quarter" idx="12"/>
          </p:nvPr>
        </p:nvSpPr>
        <p:spPr/>
        <p:txBody>
          <a:bodyPr/>
          <a:lstStyle/>
          <a:p>
            <a:pPr>
              <a:defRPr/>
            </a:pPr>
            <a:fld id="{CFB4C283-6600-B448-BED6-4FE3F7984D79}"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1075" y="2452688"/>
            <a:ext cx="3998913" cy="60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6" name="Title 1"/>
          <p:cNvSpPr>
            <a:spLocks noGrp="1"/>
          </p:cNvSpPr>
          <p:nvPr>
            <p:ph type="title"/>
          </p:nvPr>
        </p:nvSpPr>
        <p:spPr>
          <a:xfrm>
            <a:off x="457200" y="90488"/>
            <a:ext cx="8229600" cy="1143000"/>
          </a:xfrm>
        </p:spPr>
        <p:txBody>
          <a:bodyPr/>
          <a:lstStyle/>
          <a:p>
            <a:pPr eaLnBrk="1" hangingPunct="1"/>
            <a:r>
              <a:rPr lang="en-US">
                <a:latin typeface="Calibri" charset="0"/>
                <a:ea typeface="MS PGothic" charset="0"/>
              </a:rPr>
              <a:t>Method of GSEA</a:t>
            </a:r>
          </a:p>
        </p:txBody>
      </p:sp>
      <p:sp>
        <p:nvSpPr>
          <p:cNvPr id="47107" name="TextBox 4"/>
          <p:cNvSpPr txBox="1">
            <a:spLocks noChangeArrowheads="1"/>
          </p:cNvSpPr>
          <p:nvPr/>
        </p:nvSpPr>
        <p:spPr bwMode="auto">
          <a:xfrm>
            <a:off x="677863" y="1177925"/>
            <a:ext cx="8112125" cy="1169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400"/>
              <a:t>Sort the genes based on the t statistic (=weight) </a:t>
            </a:r>
          </a:p>
          <a:p>
            <a:pPr eaLnBrk="1" hangingPunct="1">
              <a:buFontTx/>
              <a:buAutoNum type="arabicPeriod"/>
            </a:pPr>
            <a:r>
              <a:rPr lang="en-US" sz="1400"/>
              <a:t>Calculate enrichment score ES using weight. The ES for a set is the maximum value reached (pos. or neg.)</a:t>
            </a:r>
          </a:p>
          <a:p>
            <a:pPr eaLnBrk="1" hangingPunct="1">
              <a:buFontTx/>
              <a:buAutoNum type="arabicPeriod"/>
            </a:pPr>
            <a:r>
              <a:rPr lang="en-US" sz="1400"/>
              <a:t>Perform permutations of samples and/or genes to recalculate random ES scores</a:t>
            </a:r>
          </a:p>
          <a:p>
            <a:pPr eaLnBrk="1" hangingPunct="1">
              <a:buFontTx/>
              <a:buAutoNum type="arabicPeriod"/>
            </a:pPr>
            <a:r>
              <a:rPr lang="en-US" sz="1400"/>
              <a:t>Calculate Normalized ES (NES) and estimate p-value of each gene set based on randomized ES scores</a:t>
            </a:r>
          </a:p>
          <a:p>
            <a:pPr eaLnBrk="1" hangingPunct="1">
              <a:buFontTx/>
              <a:buAutoNum type="arabicPeriod"/>
            </a:pPr>
            <a:r>
              <a:rPr lang="en-US" sz="1400"/>
              <a:t>Adjust p-value</a:t>
            </a:r>
          </a:p>
        </p:txBody>
      </p:sp>
      <p:sp>
        <p:nvSpPr>
          <p:cNvPr id="47108" name="Picture 3" descr="enrichment_score_example.pdf"/>
          <p:cNvSpPr>
            <a:spLocks noChangeAspect="1"/>
          </p:cNvSpPr>
          <p:nvPr/>
        </p:nvSpPr>
        <p:spPr bwMode="auto">
          <a:xfrm>
            <a:off x="677863" y="2347913"/>
            <a:ext cx="4113212"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47109" name="TextBox 6"/>
          <p:cNvSpPr txBox="1">
            <a:spLocks noChangeArrowheads="1"/>
          </p:cNvSpPr>
          <p:nvPr/>
        </p:nvSpPr>
        <p:spPr bwMode="auto">
          <a:xfrm>
            <a:off x="2514600" y="6313488"/>
            <a:ext cx="649288"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a:t>
            </a:r>
          </a:p>
          <a:p>
            <a:pPr algn="ctr" eaLnBrk="1" hangingPunct="1"/>
            <a:r>
              <a:rPr lang="en-US" sz="1400"/>
              <a:t>p: 0.5 </a:t>
            </a:r>
          </a:p>
        </p:txBody>
      </p:sp>
      <p:sp>
        <p:nvSpPr>
          <p:cNvPr id="47110" name="TextBox 7"/>
          <p:cNvSpPr txBox="1">
            <a:spLocks noChangeArrowheads="1"/>
          </p:cNvSpPr>
          <p:nvPr/>
        </p:nvSpPr>
        <p:spPr bwMode="auto">
          <a:xfrm>
            <a:off x="3157538" y="6315075"/>
            <a:ext cx="877887"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1.16</a:t>
            </a:r>
          </a:p>
          <a:p>
            <a:pPr algn="ctr" eaLnBrk="1" hangingPunct="1"/>
            <a:r>
              <a:rPr lang="en-US" sz="1400"/>
              <a:t>p: 0.05</a:t>
            </a:r>
          </a:p>
        </p:txBody>
      </p:sp>
      <p:sp>
        <p:nvSpPr>
          <p:cNvPr id="47111" name="TextBox 8"/>
          <p:cNvSpPr txBox="1">
            <a:spLocks noChangeArrowheads="1"/>
          </p:cNvSpPr>
          <p:nvPr/>
        </p:nvSpPr>
        <p:spPr bwMode="auto">
          <a:xfrm>
            <a:off x="4010025" y="6323013"/>
            <a:ext cx="87788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1.32</a:t>
            </a:r>
          </a:p>
          <a:p>
            <a:pPr algn="ctr" eaLnBrk="1" hangingPunct="1"/>
            <a:r>
              <a:rPr lang="en-US" sz="1400"/>
              <a:t>p: 0.001</a:t>
            </a:r>
          </a:p>
        </p:txBody>
      </p:sp>
      <p:sp>
        <p:nvSpPr>
          <p:cNvPr id="47112" name="TextBox 1"/>
          <p:cNvSpPr txBox="1">
            <a:spLocks noChangeArrowheads="1"/>
          </p:cNvSpPr>
          <p:nvPr/>
        </p:nvSpPr>
        <p:spPr bwMode="auto">
          <a:xfrm>
            <a:off x="5065713" y="4006850"/>
            <a:ext cx="3852862"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solidFill>
                  <a:srgbClr val="E46C0A"/>
                </a:solidFill>
              </a:rPr>
              <a:t>Do not forget p-value adjustment if more than 1 gene set is tested!</a:t>
            </a:r>
          </a:p>
        </p:txBody>
      </p:sp>
      <p:pic>
        <p:nvPicPr>
          <p:cNvPr id="47113" name="Picture 3" descr="enrichment_scor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050" y="2389188"/>
            <a:ext cx="4010025" cy="393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8AAC65F-F36A-AFA6-7E8A-525DE4133F54}"/>
              </a:ext>
            </a:extLst>
          </p:cNvPr>
          <p:cNvSpPr>
            <a:spLocks noGrp="1"/>
          </p:cNvSpPr>
          <p:nvPr>
            <p:ph type="sldNum" sz="quarter" idx="12"/>
          </p:nvPr>
        </p:nvSpPr>
        <p:spPr/>
        <p:txBody>
          <a:bodyPr/>
          <a:lstStyle/>
          <a:p>
            <a:pPr>
              <a:defRPr/>
            </a:pPr>
            <a:fld id="{CFB4C283-6600-B448-BED6-4FE3F7984D79}"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12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2338" y="3273425"/>
            <a:ext cx="2100262" cy="3414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0" name="Title 1"/>
          <p:cNvSpPr>
            <a:spLocks noGrp="1"/>
          </p:cNvSpPr>
          <p:nvPr>
            <p:ph type="title"/>
          </p:nvPr>
        </p:nvSpPr>
        <p:spPr>
          <a:xfrm>
            <a:off x="457200" y="49213"/>
            <a:ext cx="8229600" cy="1143000"/>
          </a:xfrm>
        </p:spPr>
        <p:txBody>
          <a:bodyPr/>
          <a:lstStyle/>
          <a:p>
            <a:r>
              <a:rPr lang="en-US" sz="3600" dirty="0">
                <a:latin typeface="Calibri" charset="0"/>
                <a:ea typeface="MS PGothic" charset="0"/>
              </a:rPr>
              <a:t>Apply GSEA to other type of data or score</a:t>
            </a:r>
          </a:p>
        </p:txBody>
      </p:sp>
      <p:sp>
        <p:nvSpPr>
          <p:cNvPr id="48131" name="Content Placeholder 2"/>
          <p:cNvSpPr>
            <a:spLocks noGrp="1"/>
          </p:cNvSpPr>
          <p:nvPr>
            <p:ph idx="1"/>
          </p:nvPr>
        </p:nvSpPr>
        <p:spPr>
          <a:xfrm>
            <a:off x="457200" y="1374775"/>
            <a:ext cx="8229600" cy="4525963"/>
          </a:xfrm>
        </p:spPr>
        <p:txBody>
          <a:bodyPr/>
          <a:lstStyle/>
          <a:p>
            <a:r>
              <a:rPr lang="en-US" dirty="0">
                <a:latin typeface="Calibri" charset="0"/>
                <a:ea typeface="MS PGothic" charset="0"/>
              </a:rPr>
              <a:t>Use t-statistic from paired t-test</a:t>
            </a:r>
          </a:p>
          <a:p>
            <a:r>
              <a:rPr lang="en-US" dirty="0">
                <a:latin typeface="Calibri" charset="0"/>
                <a:ea typeface="MS PGothic" charset="0"/>
              </a:rPr>
              <a:t>Use F statistic of one way or two way ANOVA</a:t>
            </a:r>
          </a:p>
          <a:p>
            <a:r>
              <a:rPr lang="en-US" dirty="0">
                <a:latin typeface="Calibri" charset="0"/>
                <a:ea typeface="MS PGothic" charset="0"/>
              </a:rPr>
              <a:t>Use coefficients of linear model</a:t>
            </a:r>
          </a:p>
        </p:txBody>
      </p:sp>
      <p:pic>
        <p:nvPicPr>
          <p:cNvPr id="481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3695700"/>
            <a:ext cx="2336800" cy="243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3" name="TextBox 5"/>
          <p:cNvSpPr txBox="1">
            <a:spLocks noChangeArrowheads="1"/>
          </p:cNvSpPr>
          <p:nvPr/>
        </p:nvSpPr>
        <p:spPr bwMode="auto">
          <a:xfrm>
            <a:off x="4219575" y="6011863"/>
            <a:ext cx="128111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coagulation</a:t>
            </a:r>
          </a:p>
        </p:txBody>
      </p:sp>
      <p:sp>
        <p:nvSpPr>
          <p:cNvPr id="48134" name="TextBox 6"/>
          <p:cNvSpPr txBox="1">
            <a:spLocks noChangeArrowheads="1"/>
          </p:cNvSpPr>
          <p:nvPr/>
        </p:nvSpPr>
        <p:spPr bwMode="auto">
          <a:xfrm rot="-5400000">
            <a:off x="2348707" y="4631531"/>
            <a:ext cx="2197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gene expression level</a:t>
            </a:r>
          </a:p>
        </p:txBody>
      </p:sp>
      <p:sp>
        <p:nvSpPr>
          <p:cNvPr id="48135" name="TextBox 7"/>
          <p:cNvSpPr txBox="1">
            <a:spLocks noChangeArrowheads="1"/>
          </p:cNvSpPr>
          <p:nvPr/>
        </p:nvSpPr>
        <p:spPr bwMode="auto">
          <a:xfrm>
            <a:off x="6321425" y="3892550"/>
            <a:ext cx="2446338"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GSEA for linear model</a:t>
            </a:r>
          </a:p>
          <a:p>
            <a:pPr eaLnBrk="1" hangingPunct="1"/>
            <a:r>
              <a:rPr lang="en-US" sz="1800"/>
              <a:t>implemented in romer()</a:t>
            </a:r>
          </a:p>
          <a:p>
            <a:pPr eaLnBrk="1" hangingPunct="1"/>
            <a:r>
              <a:rPr lang="en-US" sz="1800"/>
              <a:t>function of the limma</a:t>
            </a:r>
          </a:p>
          <a:p>
            <a:pPr eaLnBrk="1" hangingPunct="1"/>
            <a:r>
              <a:rPr lang="en-US" sz="1800"/>
              <a:t>package</a:t>
            </a:r>
          </a:p>
        </p:txBody>
      </p:sp>
      <p:sp>
        <p:nvSpPr>
          <p:cNvPr id="2" name="Slide Number Placeholder 1">
            <a:extLst>
              <a:ext uri="{FF2B5EF4-FFF2-40B4-BE49-F238E27FC236}">
                <a16:creationId xmlns:a16="http://schemas.microsoft.com/office/drawing/2014/main" id="{9723DC93-305E-E57C-E13E-4224DEB9B207}"/>
              </a:ext>
            </a:extLst>
          </p:cNvPr>
          <p:cNvSpPr>
            <a:spLocks noGrp="1"/>
          </p:cNvSpPr>
          <p:nvPr>
            <p:ph type="sldNum" sz="quarter" idx="12"/>
          </p:nvPr>
        </p:nvSpPr>
        <p:spPr/>
        <p:txBody>
          <a:bodyPr/>
          <a:lstStyle/>
          <a:p>
            <a:pPr>
              <a:defRPr/>
            </a:pPr>
            <a:fld id="{CFB4C283-6600-B448-BED6-4FE3F7984D79}"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8"/>
            <a:ext cx="8229600" cy="1143000"/>
          </a:xfrm>
        </p:spPr>
        <p:txBody>
          <a:bodyPr rtlCol="0">
            <a:normAutofit fontScale="90000"/>
          </a:bodyPr>
          <a:lstStyle/>
          <a:p>
            <a:pPr eaLnBrk="1" fontAlgn="auto" hangingPunct="1">
              <a:spcAft>
                <a:spcPts val="0"/>
              </a:spcAft>
              <a:defRPr/>
            </a:pPr>
            <a:r>
              <a:rPr lang="en-US" dirty="0">
                <a:ea typeface="+mj-ea"/>
                <a:cs typeface="+mj-cs"/>
              </a:rPr>
              <a:t>The Translational Data Science group</a:t>
            </a:r>
          </a:p>
        </p:txBody>
      </p:sp>
      <p:sp>
        <p:nvSpPr>
          <p:cNvPr id="7" name="TextBox 6"/>
          <p:cNvSpPr txBox="1"/>
          <p:nvPr/>
        </p:nvSpPr>
        <p:spPr>
          <a:xfrm>
            <a:off x="121710" y="5908573"/>
            <a:ext cx="7611203" cy="923330"/>
          </a:xfrm>
          <a:prstGeom prst="rect">
            <a:avLst/>
          </a:prstGeom>
          <a:noFill/>
        </p:spPr>
        <p:txBody>
          <a:bodyPr wrap="none" rtlCol="0">
            <a:spAutoFit/>
          </a:bodyPr>
          <a:lstStyle/>
          <a:p>
            <a:r>
              <a:rPr lang="en-US" dirty="0"/>
              <a:t>For core facility service inquiry: </a:t>
            </a:r>
            <a:r>
              <a:rPr lang="en-US" dirty="0">
                <a:hlinkClick r:id="rId3"/>
              </a:rPr>
              <a:t>nadine.fournier@sib.swiss</a:t>
            </a:r>
            <a:endParaRPr lang="en-US" dirty="0">
              <a:hlinkClick r:id="rId4"/>
            </a:endParaRPr>
          </a:p>
          <a:p>
            <a:r>
              <a:rPr lang="en-US" dirty="0">
                <a:hlinkClick r:id="rId4"/>
              </a:rPr>
              <a:t>https://agora-cancer.ch/scientific-platforms/translational-data-science-facility/</a:t>
            </a:r>
            <a:endParaRPr lang="en-US" dirty="0"/>
          </a:p>
          <a:p>
            <a:r>
              <a:rPr lang="en-US" dirty="0">
                <a:solidFill>
                  <a:srgbClr val="FFFFFF"/>
                </a:solidFill>
                <a:hlinkClick r:id="rId5"/>
              </a:rPr>
              <a:t>https://www.sib.swiss/raphael-gottardo-group</a:t>
            </a:r>
            <a:endParaRPr lang="en-US" dirty="0">
              <a:solidFill>
                <a:srgbClr val="FFFFFF"/>
              </a:solidFill>
            </a:endParaRPr>
          </a:p>
        </p:txBody>
      </p:sp>
      <p:sp>
        <p:nvSpPr>
          <p:cNvPr id="4" name="TextBox 3"/>
          <p:cNvSpPr txBox="1"/>
          <p:nvPr/>
        </p:nvSpPr>
        <p:spPr>
          <a:xfrm>
            <a:off x="200498" y="3556119"/>
            <a:ext cx="8841904" cy="2554545"/>
          </a:xfrm>
          <a:prstGeom prst="rect">
            <a:avLst/>
          </a:prstGeom>
          <a:noFill/>
        </p:spPr>
        <p:txBody>
          <a:bodyPr wrap="square" rtlCol="0">
            <a:spAutoFit/>
          </a:bodyPr>
          <a:lstStyle/>
          <a:p>
            <a:pPr marL="285750" indent="-285750">
              <a:buFontTx/>
              <a:buChar char="-"/>
            </a:pPr>
            <a:r>
              <a:rPr lang="en-US" sz="2000" dirty="0"/>
              <a:t>Part of the </a:t>
            </a:r>
            <a:r>
              <a:rPr lang="en-US" sz="2000" b="1" dirty="0"/>
              <a:t>SIB Swiss Institute of Bioinformatics</a:t>
            </a:r>
          </a:p>
          <a:p>
            <a:pPr marL="285750" indent="-285750">
              <a:buFontTx/>
              <a:buChar char="-"/>
            </a:pPr>
            <a:r>
              <a:rPr lang="en-US" sz="2000" dirty="0"/>
              <a:t>Located at the AGORA Cancer Research Center in </a:t>
            </a:r>
            <a:r>
              <a:rPr lang="en-US" sz="2000" b="1" dirty="0"/>
              <a:t>Lausanne</a:t>
            </a:r>
          </a:p>
          <a:p>
            <a:pPr marL="285750" indent="-285750">
              <a:buFontTx/>
              <a:buChar char="-"/>
            </a:pPr>
            <a:r>
              <a:rPr lang="en-US" sz="2000" dirty="0"/>
              <a:t>Provides </a:t>
            </a:r>
            <a:r>
              <a:rPr lang="en-US" sz="2000" b="1" dirty="0"/>
              <a:t>the statistics, bioinformatics and computational expertise </a:t>
            </a:r>
            <a:r>
              <a:rPr lang="en-US" sz="2000" dirty="0"/>
              <a:t>to molecular biology and applied research labs. </a:t>
            </a:r>
          </a:p>
          <a:p>
            <a:pPr marL="285750" indent="-285750">
              <a:buFontTx/>
              <a:buChar char="-"/>
            </a:pPr>
            <a:r>
              <a:rPr lang="en-US" sz="2000" dirty="0"/>
              <a:t>Participates in fundamental and translational research by providing expertise in </a:t>
            </a:r>
            <a:r>
              <a:rPr lang="en-US" sz="2000" b="1" dirty="0"/>
              <a:t>data analysis</a:t>
            </a:r>
            <a:r>
              <a:rPr lang="en-US" sz="2000" dirty="0"/>
              <a:t> of single-cell and bulk multi-</a:t>
            </a:r>
            <a:r>
              <a:rPr lang="en-US" sz="2000" dirty="0" err="1"/>
              <a:t>omics</a:t>
            </a:r>
            <a:r>
              <a:rPr lang="en-US" sz="2000" dirty="0"/>
              <a:t>, spatial </a:t>
            </a:r>
            <a:r>
              <a:rPr lang="en-US" sz="2000" dirty="0" err="1"/>
              <a:t>transcriptomics</a:t>
            </a:r>
            <a:r>
              <a:rPr lang="en-US" sz="2000" dirty="0"/>
              <a:t>, flow cytometry, </a:t>
            </a:r>
            <a:r>
              <a:rPr lang="en-US" sz="2000" dirty="0" err="1"/>
              <a:t>etc</a:t>
            </a:r>
            <a:endParaRPr lang="en-US" sz="2000" dirty="0"/>
          </a:p>
          <a:p>
            <a:endParaRPr lang="en-US" sz="2000" dirty="0"/>
          </a:p>
        </p:txBody>
      </p:sp>
      <p:pic>
        <p:nvPicPr>
          <p:cNvPr id="5" name="Picture 4" descr="008.JPG"/>
          <p:cNvPicPr>
            <a:picLocks noChangeAspect="1"/>
          </p:cNvPicPr>
          <p:nvPr/>
        </p:nvPicPr>
        <p:blipFill rotWithShape="1">
          <a:blip r:embed="rId6">
            <a:extLst>
              <a:ext uri="{28A0092B-C50C-407E-A947-70E740481C1C}">
                <a14:useLocalDpi xmlns:a14="http://schemas.microsoft.com/office/drawing/2010/main" val="0"/>
              </a:ext>
            </a:extLst>
          </a:blip>
          <a:srcRect l="11297" t="15498" r="5001" b="21527"/>
          <a:stretch/>
        </p:blipFill>
        <p:spPr>
          <a:xfrm>
            <a:off x="2243181" y="1106488"/>
            <a:ext cx="4530151" cy="2272133"/>
          </a:xfrm>
          <a:prstGeom prst="rect">
            <a:avLst/>
          </a:prstGeom>
        </p:spPr>
      </p:pic>
      <p:sp>
        <p:nvSpPr>
          <p:cNvPr id="3" name="Slide Number Placeholder 2">
            <a:extLst>
              <a:ext uri="{FF2B5EF4-FFF2-40B4-BE49-F238E27FC236}">
                <a16:creationId xmlns:a16="http://schemas.microsoft.com/office/drawing/2014/main" id="{0B8616E3-E122-FEB9-CCEC-0CF1F7420DCA}"/>
              </a:ext>
            </a:extLst>
          </p:cNvPr>
          <p:cNvSpPr>
            <a:spLocks noGrp="1"/>
          </p:cNvSpPr>
          <p:nvPr>
            <p:ph type="sldNum" sz="quarter" idx="12"/>
          </p:nvPr>
        </p:nvSpPr>
        <p:spPr/>
        <p:txBody>
          <a:bodyPr/>
          <a:lstStyle/>
          <a:p>
            <a:pPr>
              <a:defRPr/>
            </a:pPr>
            <a:fld id="{CFB4C283-6600-B448-BED6-4FE3F7984D79}" type="slidenum">
              <a:rPr lang="en-US" smtClean="0"/>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57200" y="71438"/>
            <a:ext cx="8229600" cy="1143000"/>
          </a:xfrm>
        </p:spPr>
        <p:txBody>
          <a:bodyPr/>
          <a:lstStyle/>
          <a:p>
            <a:r>
              <a:rPr lang="en-US" sz="3600">
                <a:latin typeface="Calibri" charset="0"/>
                <a:ea typeface="MS PGothic" charset="0"/>
              </a:rPr>
              <a:t>Functions for GSEA with clusterProfiler</a:t>
            </a:r>
          </a:p>
        </p:txBody>
      </p:sp>
      <p:pic>
        <p:nvPicPr>
          <p:cNvPr id="49154" name="Picture 1"/>
          <p:cNvPicPr>
            <a:picLocks noChangeAspect="1"/>
          </p:cNvPicPr>
          <p:nvPr/>
        </p:nvPicPr>
        <p:blipFill>
          <a:blip r:embed="rId2">
            <a:extLst>
              <a:ext uri="{28A0092B-C50C-407E-A947-70E740481C1C}">
                <a14:useLocalDpi xmlns:a14="http://schemas.microsoft.com/office/drawing/2010/main" val="0"/>
              </a:ext>
            </a:extLst>
          </a:blip>
          <a:srcRect b="4713"/>
          <a:stretch>
            <a:fillRect/>
          </a:stretch>
        </p:blipFill>
        <p:spPr bwMode="auto">
          <a:xfrm>
            <a:off x="5519738" y="1797050"/>
            <a:ext cx="2997200" cy="373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5" name="TextBox 1"/>
          <p:cNvSpPr txBox="1">
            <a:spLocks noChangeArrowheads="1"/>
          </p:cNvSpPr>
          <p:nvPr/>
        </p:nvSpPr>
        <p:spPr bwMode="auto">
          <a:xfrm>
            <a:off x="4889500" y="1214438"/>
            <a:ext cx="362743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gseGO(): GSEA of GO gene sets using </a:t>
            </a:r>
          </a:p>
          <a:p>
            <a:pPr algn="ctr" eaLnBrk="1" hangingPunct="1"/>
            <a:r>
              <a:rPr lang="en-US" sz="1800"/>
              <a:t>all ranked genes</a:t>
            </a:r>
          </a:p>
        </p:txBody>
      </p:sp>
      <p:pic>
        <p:nvPicPr>
          <p:cNvPr id="491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1797050"/>
            <a:ext cx="2965450" cy="373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7" name="TextBox 1"/>
          <p:cNvSpPr txBox="1">
            <a:spLocks noChangeArrowheads="1"/>
          </p:cNvSpPr>
          <p:nvPr/>
        </p:nvSpPr>
        <p:spPr bwMode="auto">
          <a:xfrm>
            <a:off x="130175" y="1214438"/>
            <a:ext cx="44084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GSEA(): GSEA of user-defined gene sets using</a:t>
            </a:r>
          </a:p>
          <a:p>
            <a:pPr algn="ctr" eaLnBrk="1" hangingPunct="1"/>
            <a:r>
              <a:rPr lang="en-US" sz="1800" dirty="0"/>
              <a:t>all ranked genes</a:t>
            </a:r>
          </a:p>
        </p:txBody>
      </p:sp>
      <p:sp>
        <p:nvSpPr>
          <p:cNvPr id="2" name="Slide Number Placeholder 1">
            <a:extLst>
              <a:ext uri="{FF2B5EF4-FFF2-40B4-BE49-F238E27FC236}">
                <a16:creationId xmlns:a16="http://schemas.microsoft.com/office/drawing/2014/main" id="{8A088C69-0B41-D701-339E-6C5572A61D0B}"/>
              </a:ext>
            </a:extLst>
          </p:cNvPr>
          <p:cNvSpPr>
            <a:spLocks noGrp="1"/>
          </p:cNvSpPr>
          <p:nvPr>
            <p:ph type="sldNum" sz="quarter" idx="12"/>
          </p:nvPr>
        </p:nvSpPr>
        <p:spPr/>
        <p:txBody>
          <a:bodyPr/>
          <a:lstStyle/>
          <a:p>
            <a:pPr>
              <a:defRPr/>
            </a:pPr>
            <a:fld id="{CFB4C283-6600-B448-BED6-4FE3F7984D79}"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rPr>
              <a:t>Bioconductor orgDb packages</a:t>
            </a:r>
          </a:p>
        </p:txBody>
      </p:sp>
      <p:pic>
        <p:nvPicPr>
          <p:cNvPr id="204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417638"/>
            <a:ext cx="6192838"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3" name="TextBox 4"/>
          <p:cNvSpPr txBox="1">
            <a:spLocks noChangeArrowheads="1"/>
          </p:cNvSpPr>
          <p:nvPr/>
        </p:nvSpPr>
        <p:spPr bwMode="auto">
          <a:xfrm>
            <a:off x="25400" y="6451600"/>
            <a:ext cx="65849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hlinkClick r:id="rId4"/>
              </a:rPr>
              <a:t>https://bioconductor.org/packages/3.18/BiocViews.html#___OrgDb</a:t>
            </a:r>
            <a:endParaRPr lang="en-US" sz="1800"/>
          </a:p>
          <a:p>
            <a:pPr eaLnBrk="1" hangingPunct="1"/>
            <a:endParaRPr lang="en-US" sz="1800"/>
          </a:p>
        </p:txBody>
      </p:sp>
      <p:sp>
        <p:nvSpPr>
          <p:cNvPr id="2" name="Slide Number Placeholder 1">
            <a:extLst>
              <a:ext uri="{FF2B5EF4-FFF2-40B4-BE49-F238E27FC236}">
                <a16:creationId xmlns:a16="http://schemas.microsoft.com/office/drawing/2014/main" id="{39FFEA9C-9B47-F4CF-C2C9-057301D3F06F}"/>
              </a:ext>
            </a:extLst>
          </p:cNvPr>
          <p:cNvSpPr>
            <a:spLocks noGrp="1"/>
          </p:cNvSpPr>
          <p:nvPr>
            <p:ph type="sldNum" sz="quarter" idx="12"/>
          </p:nvPr>
        </p:nvSpPr>
        <p:spPr/>
        <p:txBody>
          <a:bodyPr/>
          <a:lstStyle/>
          <a:p>
            <a:pPr>
              <a:defRPr/>
            </a:pPr>
            <a:fld id="{CFB4C283-6600-B448-BED6-4FE3F7984D79}" type="slidenum">
              <a:rPr lang="en-US" smtClean="0"/>
              <a:pPr>
                <a:defRPr/>
              </a:pPr>
              <a:t>31</a:t>
            </a:fld>
            <a:endParaRPr lang="en-US"/>
          </a:p>
        </p:txBody>
      </p:sp>
    </p:spTree>
    <p:extLst>
      <p:ext uri="{BB962C8B-B14F-4D97-AF65-F5344CB8AC3E}">
        <p14:creationId xmlns:p14="http://schemas.microsoft.com/office/powerpoint/2010/main" val="1554799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31E5FF3D-B931-5AD4-B6C8-F43E5AC15C47}"/>
              </a:ext>
            </a:extLst>
          </p:cNvPr>
          <p:cNvSpPr>
            <a:spLocks noGrp="1"/>
          </p:cNvSpPr>
          <p:nvPr>
            <p:ph type="sldNum" sz="quarter" idx="12"/>
          </p:nvPr>
        </p:nvSpPr>
        <p:spPr/>
        <p:txBody>
          <a:bodyPr/>
          <a:lstStyle/>
          <a:p>
            <a:pPr>
              <a:defRPr/>
            </a:pPr>
            <a:fld id="{CFB4C283-6600-B448-BED6-4FE3F7984D79}" type="slidenum">
              <a:rPr lang="en-US" smtClean="0"/>
              <a:pPr>
                <a:defRPr/>
              </a:pPr>
              <a:t>32</a:t>
            </a:fld>
            <a:endParaRPr lang="en-US"/>
          </a:p>
        </p:txBody>
      </p:sp>
    </p:spTree>
    <p:extLst>
      <p:ext uri="{BB962C8B-B14F-4D97-AF65-F5344CB8AC3E}">
        <p14:creationId xmlns:p14="http://schemas.microsoft.com/office/powerpoint/2010/main" val="1607054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2</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Fisher test is a threshold-based method, while GSEA is a threshold-free enrichment method. Both can be used for single or multiple gene sets.</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2: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a:t>
            </a:r>
          </a:p>
          <a:p>
            <a:pPr lvl="1" eaLnBrk="1" hangingPunct="1">
              <a:buFontTx/>
              <a:buChar char="-"/>
              <a:defRPr/>
            </a:pPr>
            <a:r>
              <a:rPr lang="en-US" sz="1600" dirty="0">
                <a:ea typeface="ＭＳ Ｐゴシック" charset="0"/>
                <a:cs typeface="+mn-cs"/>
              </a:rPr>
              <a:t>Run a GSEA for the Gene Ontology gene sets (more details on this collection later)</a:t>
            </a:r>
          </a:p>
          <a:p>
            <a:pPr lvl="1" eaLnBrk="1" hangingPunct="1">
              <a:buFontTx/>
              <a:buChar char="-"/>
              <a:defRPr/>
            </a:pPr>
            <a:r>
              <a:rPr lang="en-US" sz="1600" dirty="0">
                <a:ea typeface="ＭＳ Ｐゴシック" charset="0"/>
                <a:cs typeface="+mn-cs"/>
              </a:rPr>
              <a:t>Explore the results: how many gene sets are significant? Are the gene sets up-regulated or down-regulated in NK cells?</a:t>
            </a:r>
            <a:endParaRPr lang="en-US" sz="2400" dirty="0">
              <a:ea typeface="ＭＳ Ｐゴシック" charset="0"/>
              <a:cs typeface="+mn-cs"/>
            </a:endParaRPr>
          </a:p>
          <a:p>
            <a:pPr eaLnBrk="1" hangingPunct="1">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BF8ED22C-8A36-97CA-F3A1-F990EC7E21CA}"/>
              </a:ext>
            </a:extLst>
          </p:cNvPr>
          <p:cNvSpPr>
            <a:spLocks noGrp="1"/>
          </p:cNvSpPr>
          <p:nvPr>
            <p:ph type="sldNum" sz="quarter" idx="12"/>
          </p:nvPr>
        </p:nvSpPr>
        <p:spPr/>
        <p:txBody>
          <a:bodyPr/>
          <a:lstStyle/>
          <a:p>
            <a:pPr>
              <a:defRPr/>
            </a:pPr>
            <a:fld id="{CFB4C283-6600-B448-BED6-4FE3F7984D79}" type="slidenum">
              <a:rPr lang="en-US" smtClean="0"/>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sz="4000" dirty="0">
                <a:latin typeface="Calibri" charset="0"/>
                <a:ea typeface="MS PGothic" charset="0"/>
              </a:rPr>
              <a:t>Visualization of enrichment results</a:t>
            </a:r>
          </a:p>
        </p:txBody>
      </p:sp>
      <p:sp>
        <p:nvSpPr>
          <p:cNvPr id="78851" name="TextBox 5"/>
          <p:cNvSpPr txBox="1">
            <a:spLocks noChangeArrowheads="1"/>
          </p:cNvSpPr>
          <p:nvPr/>
        </p:nvSpPr>
        <p:spPr bwMode="auto">
          <a:xfrm rot="16200000">
            <a:off x="6967863" y="3168092"/>
            <a:ext cx="4040188"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400" dirty="0" err="1"/>
              <a:t>Zielniok</a:t>
            </a:r>
            <a:r>
              <a:rPr lang="en-US" sz="1400" dirty="0"/>
              <a:t> et al 2021</a:t>
            </a:r>
          </a:p>
          <a:p>
            <a:r>
              <a:rPr lang="hr-HR" sz="1000" i="1" dirty="0" err="1"/>
              <a:t>Int</a:t>
            </a:r>
            <a:r>
              <a:rPr lang="hr-HR" sz="1000" i="1" dirty="0"/>
              <a:t>. J. Mol. Sci.</a:t>
            </a:r>
            <a:r>
              <a:rPr lang="hr-HR" sz="1000" dirty="0"/>
              <a:t> </a:t>
            </a:r>
            <a:r>
              <a:rPr lang="hr-HR" sz="1000" b="1" dirty="0"/>
              <a:t>2021</a:t>
            </a:r>
            <a:r>
              <a:rPr lang="hr-HR" sz="1000" dirty="0"/>
              <a:t>, </a:t>
            </a:r>
            <a:r>
              <a:rPr lang="hr-HR" sz="1000" i="1" dirty="0"/>
              <a:t>22</a:t>
            </a:r>
            <a:r>
              <a:rPr lang="hr-HR" sz="1000" dirty="0"/>
              <a:t>(15), 8160; </a:t>
            </a:r>
            <a:r>
              <a:rPr lang="hr-HR" sz="1000" dirty="0">
                <a:hlinkClick r:id="rId3"/>
              </a:rPr>
              <a:t>https://doi.org/10.3390/ijms22158160</a:t>
            </a:r>
            <a:r>
              <a:rPr lang="hr-HR" sz="1000" dirty="0"/>
              <a:t> </a:t>
            </a:r>
          </a:p>
          <a:p>
            <a:endParaRPr lang="en-US" sz="1800" dirty="0"/>
          </a:p>
        </p:txBody>
      </p:sp>
      <p:sp>
        <p:nvSpPr>
          <p:cNvPr id="2" name="Slide Number Placeholder 1">
            <a:extLst>
              <a:ext uri="{FF2B5EF4-FFF2-40B4-BE49-F238E27FC236}">
                <a16:creationId xmlns:a16="http://schemas.microsoft.com/office/drawing/2014/main" id="{5663FA70-D8E7-E3B5-8FFE-D580814A620F}"/>
              </a:ext>
            </a:extLst>
          </p:cNvPr>
          <p:cNvSpPr>
            <a:spLocks noGrp="1"/>
          </p:cNvSpPr>
          <p:nvPr>
            <p:ph type="sldNum" sz="quarter" idx="12"/>
          </p:nvPr>
        </p:nvSpPr>
        <p:spPr/>
        <p:txBody>
          <a:bodyPr/>
          <a:lstStyle/>
          <a:p>
            <a:pPr>
              <a:defRPr/>
            </a:pPr>
            <a:fld id="{CFB4C283-6600-B448-BED6-4FE3F7984D79}" type="slidenum">
              <a:rPr lang="en-US" smtClean="0"/>
              <a:pPr>
                <a:defRPr/>
              </a:pPr>
              <a:t>34</a:t>
            </a:fld>
            <a:endParaRPr lang="en-US"/>
          </a:p>
        </p:txBody>
      </p:sp>
      <p:pic>
        <p:nvPicPr>
          <p:cNvPr id="3" name="Picture 3">
            <a:extLst>
              <a:ext uri="{FF2B5EF4-FFF2-40B4-BE49-F238E27FC236}">
                <a16:creationId xmlns:a16="http://schemas.microsoft.com/office/drawing/2014/main" id="{81C70D67-DD2D-BE27-E026-D11D283A8C19}"/>
              </a:ext>
            </a:extLst>
          </p:cNvPr>
          <p:cNvPicPr>
            <a:picLocks noChangeAspect="1"/>
          </p:cNvPicPr>
          <p:nvPr/>
        </p:nvPicPr>
        <p:blipFill>
          <a:blip r:embed="rId4">
            <a:extLst>
              <a:ext uri="{28A0092B-C50C-407E-A947-70E740481C1C}">
                <a14:useLocalDpi xmlns:a14="http://schemas.microsoft.com/office/drawing/2010/main" val="0"/>
              </a:ext>
            </a:extLst>
          </a:blip>
          <a:srcRect l="1438" t="2418" r="41197" b="45737"/>
          <a:stretch/>
        </p:blipFill>
        <p:spPr bwMode="auto">
          <a:xfrm>
            <a:off x="525137" y="2160136"/>
            <a:ext cx="3094933" cy="32539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1">
            <a:extLst>
              <a:ext uri="{FF2B5EF4-FFF2-40B4-BE49-F238E27FC236}">
                <a16:creationId xmlns:a16="http://schemas.microsoft.com/office/drawing/2014/main" id="{B976B774-3B01-CCAE-545A-62E603F77CF3}"/>
              </a:ext>
            </a:extLst>
          </p:cNvPr>
          <p:cNvSpPr txBox="1">
            <a:spLocks noChangeArrowheads="1"/>
          </p:cNvSpPr>
          <p:nvPr/>
        </p:nvSpPr>
        <p:spPr bwMode="auto">
          <a:xfrm>
            <a:off x="195943" y="1320495"/>
            <a:ext cx="5078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There are many options, here some common ones:</a:t>
            </a:r>
          </a:p>
        </p:txBody>
      </p:sp>
      <p:sp>
        <p:nvSpPr>
          <p:cNvPr id="5" name="TextBox 1">
            <a:extLst>
              <a:ext uri="{FF2B5EF4-FFF2-40B4-BE49-F238E27FC236}">
                <a16:creationId xmlns:a16="http://schemas.microsoft.com/office/drawing/2014/main" id="{292F99C4-F9AA-D156-9646-A96B27F17C8E}"/>
              </a:ext>
            </a:extLst>
          </p:cNvPr>
          <p:cNvSpPr txBox="1">
            <a:spLocks noChangeArrowheads="1"/>
          </p:cNvSpPr>
          <p:nvPr/>
        </p:nvSpPr>
        <p:spPr bwMode="auto">
          <a:xfrm>
            <a:off x="264494" y="1843263"/>
            <a:ext cx="348358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err="1"/>
              <a:t>Barplot</a:t>
            </a:r>
            <a:r>
              <a:rPr lang="en-US" sz="1800" dirty="0"/>
              <a:t> of NES for many pathways: </a:t>
            </a:r>
          </a:p>
        </p:txBody>
      </p:sp>
      <p:sp>
        <p:nvSpPr>
          <p:cNvPr id="6" name="TextBox 1">
            <a:extLst>
              <a:ext uri="{FF2B5EF4-FFF2-40B4-BE49-F238E27FC236}">
                <a16:creationId xmlns:a16="http://schemas.microsoft.com/office/drawing/2014/main" id="{14A33F7F-DD2F-3B35-0617-D23CC3263D9E}"/>
              </a:ext>
            </a:extLst>
          </p:cNvPr>
          <p:cNvSpPr txBox="1">
            <a:spLocks noChangeArrowheads="1"/>
          </p:cNvSpPr>
          <p:nvPr/>
        </p:nvSpPr>
        <p:spPr bwMode="auto">
          <a:xfrm>
            <a:off x="4731165" y="1843263"/>
            <a:ext cx="310020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GSEA plot for a single pathway:</a:t>
            </a:r>
          </a:p>
        </p:txBody>
      </p:sp>
      <p:pic>
        <p:nvPicPr>
          <p:cNvPr id="7" name="Picture 6">
            <a:extLst>
              <a:ext uri="{FF2B5EF4-FFF2-40B4-BE49-F238E27FC236}">
                <a16:creationId xmlns:a16="http://schemas.microsoft.com/office/drawing/2014/main" id="{FA5DDD48-9DDD-1B54-462D-CBD785DE1542}"/>
              </a:ext>
            </a:extLst>
          </p:cNvPr>
          <p:cNvPicPr>
            <a:picLocks noChangeAspect="1"/>
          </p:cNvPicPr>
          <p:nvPr/>
        </p:nvPicPr>
        <p:blipFill>
          <a:blip r:embed="rId5"/>
          <a:stretch>
            <a:fillRect/>
          </a:stretch>
        </p:blipFill>
        <p:spPr>
          <a:xfrm>
            <a:off x="4833344" y="2220221"/>
            <a:ext cx="2895850" cy="3082966"/>
          </a:xfrm>
          <a:prstGeom prst="rect">
            <a:avLst/>
          </a:prstGeom>
        </p:spPr>
      </p:pic>
      <p:sp>
        <p:nvSpPr>
          <p:cNvPr id="9" name="TextBox 8">
            <a:extLst>
              <a:ext uri="{FF2B5EF4-FFF2-40B4-BE49-F238E27FC236}">
                <a16:creationId xmlns:a16="http://schemas.microsoft.com/office/drawing/2014/main" id="{A1344D1E-3146-19FA-F157-D0608494AF1F}"/>
              </a:ext>
            </a:extLst>
          </p:cNvPr>
          <p:cNvSpPr txBox="1"/>
          <p:nvPr/>
        </p:nvSpPr>
        <p:spPr>
          <a:xfrm>
            <a:off x="195943" y="5894685"/>
            <a:ext cx="7753318" cy="923330"/>
          </a:xfrm>
          <a:prstGeom prst="rect">
            <a:avLst/>
          </a:prstGeom>
          <a:noFill/>
        </p:spPr>
        <p:txBody>
          <a:bodyPr wrap="square">
            <a:spAutoFit/>
          </a:bodyPr>
          <a:lstStyle/>
          <a:p>
            <a:r>
              <a:rPr lang="en-US" dirty="0">
                <a:solidFill>
                  <a:srgbClr val="000000"/>
                </a:solidFill>
                <a:latin typeface="SF Pro Text"/>
              </a:rPr>
              <a:t>Via </a:t>
            </a:r>
            <a:r>
              <a:rPr lang="en-US" dirty="0" err="1">
                <a:solidFill>
                  <a:srgbClr val="000000"/>
                </a:solidFill>
                <a:latin typeface="SF Pro Text"/>
              </a:rPr>
              <a:t>e</a:t>
            </a:r>
            <a:r>
              <a:rPr lang="en-US" b="0" i="0" dirty="0" err="1">
                <a:solidFill>
                  <a:srgbClr val="000000"/>
                </a:solidFill>
                <a:effectLst/>
                <a:latin typeface="SF Pro Text"/>
              </a:rPr>
              <a:t>nrichplot</a:t>
            </a:r>
            <a:r>
              <a:rPr lang="en-US" b="0" i="0" dirty="0">
                <a:solidFill>
                  <a:srgbClr val="000000"/>
                </a:solidFill>
                <a:effectLst/>
                <a:latin typeface="SF Pro Text"/>
              </a:rPr>
              <a:t>: package for visualization using </a:t>
            </a:r>
            <a:r>
              <a:rPr lang="en-US" b="0" i="0" dirty="0" err="1">
                <a:solidFill>
                  <a:srgbClr val="000000"/>
                </a:solidFill>
                <a:effectLst/>
                <a:latin typeface="SF Pro Text"/>
              </a:rPr>
              <a:t>clusterProfiler</a:t>
            </a:r>
            <a:r>
              <a:rPr lang="en-US" b="0" i="0" dirty="0">
                <a:solidFill>
                  <a:srgbClr val="000000"/>
                </a:solidFill>
                <a:effectLst/>
                <a:latin typeface="SF Pro Text"/>
              </a:rPr>
              <a:t> objects</a:t>
            </a:r>
          </a:p>
          <a:p>
            <a:r>
              <a:rPr lang="en-US" dirty="0">
                <a:hlinkClick r:id="rId6"/>
              </a:rPr>
              <a:t>https://www.bioconductor.org/packages/release/bioc/html/enrichplot.html</a:t>
            </a:r>
            <a:endParaRPr lang="en-US" dirty="0">
              <a:solidFill>
                <a:srgbClr val="000000"/>
              </a:solidFill>
              <a:latin typeface="SF Pro Text"/>
            </a:endParaRP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1202" name="Content Placeholder 2"/>
          <p:cNvSpPr>
            <a:spLocks noGrp="1"/>
          </p:cNvSpPr>
          <p:nvPr>
            <p:ph sz="half" idx="1"/>
          </p:nvPr>
        </p:nvSpPr>
        <p:spPr>
          <a:xfrm>
            <a:off x="457199" y="1333500"/>
            <a:ext cx="8069283" cy="555109"/>
          </a:xfrm>
        </p:spPr>
        <p:txBody>
          <a:bodyPr/>
          <a:lstStyle/>
          <a:p>
            <a:pPr marL="0" indent="0">
              <a:buNone/>
            </a:pPr>
            <a:r>
              <a:rPr lang="en-US" dirty="0">
                <a:latin typeface="Calibri" charset="0"/>
                <a:ea typeface="MS PGothic" charset="0"/>
              </a:rPr>
              <a:t>GSEA plot (or barcode plot; for </a:t>
            </a:r>
            <a:r>
              <a:rPr lang="en-US" b="0" i="0" dirty="0" err="1">
                <a:solidFill>
                  <a:srgbClr val="000000"/>
                </a:solidFill>
                <a:effectLst/>
                <a:latin typeface="SF Pro Text"/>
              </a:rPr>
              <a:t>gseaResult</a:t>
            </a:r>
            <a:r>
              <a:rPr lang="en-US" dirty="0">
                <a:latin typeface="Calibri" charset="0"/>
                <a:ea typeface="MS PGothic" charset="0"/>
              </a:rPr>
              <a:t> objects)</a:t>
            </a:r>
          </a:p>
        </p:txBody>
      </p:sp>
      <p:pic>
        <p:nvPicPr>
          <p:cNvPr id="51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2359025"/>
            <a:ext cx="8474075" cy="3711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25" name="Rectangle 1"/>
          <p:cNvSpPr>
            <a:spLocks noChangeArrowheads="1"/>
          </p:cNvSpPr>
          <p:nvPr/>
        </p:nvSpPr>
        <p:spPr bwMode="auto">
          <a:xfrm>
            <a:off x="2156361" y="1947984"/>
            <a:ext cx="675013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defRPr/>
            </a:pPr>
            <a:r>
              <a:rPr lang="en-US" dirty="0">
                <a:solidFill>
                  <a:srgbClr val="0432FF"/>
                </a:solidFill>
                <a:latin typeface="Arial" charset="0"/>
                <a:cs typeface="Arial" charset="0"/>
              </a:rPr>
              <a:t>&gt; </a:t>
            </a:r>
            <a:r>
              <a:rPr lang="en-US" dirty="0" err="1">
                <a:solidFill>
                  <a:srgbClr val="0432FF"/>
                </a:solidFill>
                <a:latin typeface="Arial" charset="0"/>
                <a:cs typeface="Arial" charset="0"/>
              </a:rPr>
              <a:t>gseaplot</a:t>
            </a:r>
            <a:r>
              <a:rPr lang="en-US" dirty="0">
                <a:solidFill>
                  <a:srgbClr val="0432FF"/>
                </a:solidFill>
                <a:latin typeface="Arial" charset="0"/>
                <a:cs typeface="Arial" charset="0"/>
              </a:rPr>
              <a:t>(</a:t>
            </a:r>
            <a:r>
              <a:rPr lang="en-US" dirty="0" err="1">
                <a:solidFill>
                  <a:srgbClr val="0432FF"/>
                </a:solidFill>
                <a:latin typeface="Arial" charset="0"/>
                <a:cs typeface="Arial" charset="0"/>
              </a:rPr>
              <a:t>h_NK_vs_Th</a:t>
            </a:r>
            <a:r>
              <a:rPr lang="en-US" dirty="0">
                <a:solidFill>
                  <a:srgbClr val="0432FF"/>
                </a:solidFill>
                <a:latin typeface="Arial" charset="0"/>
                <a:cs typeface="Arial" charset="0"/>
              </a:rPr>
              <a:t>, </a:t>
            </a:r>
            <a:r>
              <a:rPr lang="en-US" dirty="0" err="1">
                <a:solidFill>
                  <a:srgbClr val="0432FF"/>
                </a:solidFill>
                <a:latin typeface="Arial" charset="0"/>
                <a:cs typeface="Arial" charset="0"/>
              </a:rPr>
              <a:t>geneSetID</a:t>
            </a:r>
            <a:r>
              <a:rPr lang="en-US" dirty="0">
                <a:solidFill>
                  <a:srgbClr val="0432FF"/>
                </a:solidFill>
                <a:latin typeface="Arial" charset="0"/>
                <a:cs typeface="Arial" charset="0"/>
              </a:rPr>
              <a:t> = “breast", title=" breast")</a:t>
            </a:r>
          </a:p>
        </p:txBody>
      </p:sp>
      <p:sp>
        <p:nvSpPr>
          <p:cNvPr id="2" name="Slide Number Placeholder 1">
            <a:extLst>
              <a:ext uri="{FF2B5EF4-FFF2-40B4-BE49-F238E27FC236}">
                <a16:creationId xmlns:a16="http://schemas.microsoft.com/office/drawing/2014/main" id="{6C52309B-4EA4-2718-2CF8-595C6B749FBA}"/>
              </a:ext>
            </a:extLst>
          </p:cNvPr>
          <p:cNvSpPr>
            <a:spLocks noGrp="1"/>
          </p:cNvSpPr>
          <p:nvPr>
            <p:ph type="sldNum" sz="quarter" idx="12"/>
          </p:nvPr>
        </p:nvSpPr>
        <p:spPr/>
        <p:txBody>
          <a:bodyPr/>
          <a:lstStyle/>
          <a:p>
            <a:pPr>
              <a:defRPr/>
            </a:pPr>
            <a:fld id="{4D95DB8D-7CC9-794F-97A9-4930B8DC100F}" type="slidenum">
              <a:rPr lang="en-US" smtClean="0"/>
              <a:pPr>
                <a:defRPr/>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5298" name="Content Placeholder 2"/>
          <p:cNvSpPr>
            <a:spLocks noGrp="1"/>
          </p:cNvSpPr>
          <p:nvPr>
            <p:ph sz="half" idx="1"/>
          </p:nvPr>
        </p:nvSpPr>
        <p:spPr>
          <a:xfrm>
            <a:off x="457199" y="1600200"/>
            <a:ext cx="8425543" cy="4525963"/>
          </a:xfrm>
        </p:spPr>
        <p:txBody>
          <a:bodyPr/>
          <a:lstStyle/>
          <a:p>
            <a:pPr marL="0" indent="0">
              <a:buNone/>
            </a:pPr>
            <a:r>
              <a:rPr lang="en-US" dirty="0" err="1">
                <a:latin typeface="Calibri" charset="0"/>
                <a:ea typeface="MS PGothic" charset="0"/>
              </a:rPr>
              <a:t>barplot</a:t>
            </a:r>
            <a:r>
              <a:rPr lang="en-US" dirty="0">
                <a:latin typeface="Calibri" charset="0"/>
                <a:ea typeface="MS PGothic" charset="0"/>
              </a:rPr>
              <a:t> </a:t>
            </a:r>
            <a:r>
              <a:rPr lang="en-US" sz="1800" dirty="0">
                <a:latin typeface="Calibri" charset="0"/>
                <a:ea typeface="MS PGothic" charset="0"/>
              </a:rPr>
              <a:t>(from graphics package but works on </a:t>
            </a:r>
            <a:r>
              <a:rPr lang="en-US" sz="1800" dirty="0" err="1">
                <a:latin typeface="Calibri" charset="0"/>
                <a:ea typeface="MS PGothic" charset="0"/>
              </a:rPr>
              <a:t>enrichResult</a:t>
            </a:r>
            <a:r>
              <a:rPr lang="en-US" sz="1800" dirty="0">
                <a:latin typeface="Calibri" charset="0"/>
                <a:ea typeface="MS PGothic" charset="0"/>
              </a:rPr>
              <a:t> objects) </a:t>
            </a:r>
          </a:p>
        </p:txBody>
      </p:sp>
      <p:pic>
        <p:nvPicPr>
          <p:cNvPr id="55299"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55900"/>
            <a:ext cx="6386513" cy="3990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Rectangle 1"/>
          <p:cNvSpPr>
            <a:spLocks noChangeArrowheads="1"/>
          </p:cNvSpPr>
          <p:nvPr/>
        </p:nvSpPr>
        <p:spPr bwMode="auto">
          <a:xfrm>
            <a:off x="866775" y="2128838"/>
            <a:ext cx="7258050"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solidFill>
                  <a:srgbClr val="0432FF"/>
                </a:solidFill>
              </a:rPr>
              <a:t>&gt; ego &lt;- </a:t>
            </a:r>
            <a:r>
              <a:rPr lang="en-US" dirty="0" err="1">
                <a:solidFill>
                  <a:srgbClr val="0432FF"/>
                </a:solidFill>
              </a:rPr>
              <a:t>enrichGO</a:t>
            </a:r>
            <a:r>
              <a:rPr lang="en-US" dirty="0">
                <a:solidFill>
                  <a:srgbClr val="0432FF"/>
                </a:solidFill>
              </a:rPr>
              <a:t>(de, </a:t>
            </a:r>
            <a:r>
              <a:rPr lang="en-US" dirty="0" err="1">
                <a:solidFill>
                  <a:srgbClr val="0432FF"/>
                </a:solidFill>
              </a:rPr>
              <a:t>OrgDb</a:t>
            </a:r>
            <a:r>
              <a:rPr lang="en-US" dirty="0">
                <a:solidFill>
                  <a:srgbClr val="0432FF"/>
                </a:solidFill>
              </a:rPr>
              <a:t>=</a:t>
            </a:r>
            <a:r>
              <a:rPr lang="en-US" dirty="0" err="1">
                <a:solidFill>
                  <a:srgbClr val="0432FF"/>
                </a:solidFill>
              </a:rPr>
              <a:t>org.Hs.eg.db</a:t>
            </a:r>
            <a:r>
              <a:rPr lang="en-US" dirty="0">
                <a:solidFill>
                  <a:srgbClr val="0432FF"/>
                </a:solidFill>
              </a:rPr>
              <a:t>, </a:t>
            </a:r>
            <a:r>
              <a:rPr lang="en-US" dirty="0" err="1">
                <a:solidFill>
                  <a:srgbClr val="0432FF"/>
                </a:solidFill>
              </a:rPr>
              <a:t>ont</a:t>
            </a:r>
            <a:r>
              <a:rPr lang="en-US" dirty="0">
                <a:solidFill>
                  <a:srgbClr val="0432FF"/>
                </a:solidFill>
              </a:rPr>
              <a:t>="BP", </a:t>
            </a:r>
            <a:r>
              <a:rPr lang="en-US" dirty="0" err="1">
                <a:solidFill>
                  <a:srgbClr val="0432FF"/>
                </a:solidFill>
              </a:rPr>
              <a:t>keyType</a:t>
            </a:r>
            <a:r>
              <a:rPr lang="en-US" dirty="0">
                <a:solidFill>
                  <a:srgbClr val="0432FF"/>
                </a:solidFill>
              </a:rPr>
              <a:t> = "SYMBOL")</a:t>
            </a:r>
          </a:p>
          <a:p>
            <a:pPr>
              <a:defRPr/>
            </a:pPr>
            <a:r>
              <a:rPr lang="en-US" dirty="0">
                <a:solidFill>
                  <a:srgbClr val="0432FF"/>
                </a:solidFill>
              </a:rPr>
              <a:t>&gt; </a:t>
            </a:r>
            <a:r>
              <a:rPr lang="en-US" dirty="0" err="1">
                <a:solidFill>
                  <a:srgbClr val="0432FF"/>
                </a:solidFill>
              </a:rPr>
              <a:t>barplot</a:t>
            </a:r>
            <a:r>
              <a:rPr lang="en-US" dirty="0">
                <a:solidFill>
                  <a:srgbClr val="0432FF"/>
                </a:solidFill>
              </a:rPr>
              <a:t>(ego, </a:t>
            </a:r>
            <a:r>
              <a:rPr lang="en-US" dirty="0" err="1">
                <a:solidFill>
                  <a:srgbClr val="0432FF"/>
                </a:solidFill>
              </a:rPr>
              <a:t>showCategory</a:t>
            </a:r>
            <a:r>
              <a:rPr lang="en-US" dirty="0">
                <a:solidFill>
                  <a:srgbClr val="0432FF"/>
                </a:solidFill>
              </a:rPr>
              <a:t>=20)</a:t>
            </a:r>
          </a:p>
        </p:txBody>
      </p:sp>
      <p:sp>
        <p:nvSpPr>
          <p:cNvPr id="2" name="Slide Number Placeholder 1">
            <a:extLst>
              <a:ext uri="{FF2B5EF4-FFF2-40B4-BE49-F238E27FC236}">
                <a16:creationId xmlns:a16="http://schemas.microsoft.com/office/drawing/2014/main" id="{EE1A0727-13D3-109D-2FFF-9EBA98929461}"/>
              </a:ext>
            </a:extLst>
          </p:cNvPr>
          <p:cNvSpPr>
            <a:spLocks noGrp="1"/>
          </p:cNvSpPr>
          <p:nvPr>
            <p:ph type="sldNum" sz="quarter" idx="12"/>
          </p:nvPr>
        </p:nvSpPr>
        <p:spPr/>
        <p:txBody>
          <a:bodyPr/>
          <a:lstStyle/>
          <a:p>
            <a:pPr>
              <a:defRPr/>
            </a:pPr>
            <a:fld id="{4D95DB8D-7CC9-794F-97A9-4930B8DC100F}" type="slidenum">
              <a:rPr lang="en-US" smtClean="0"/>
              <a:pPr>
                <a:defRPr/>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2"/>
          <p:cNvSpPr>
            <a:spLocks noGrp="1"/>
          </p:cNvSpPr>
          <p:nvPr>
            <p:ph sz="half" idx="1"/>
          </p:nvPr>
        </p:nvSpPr>
        <p:spPr>
          <a:xfrm>
            <a:off x="457200" y="1412875"/>
            <a:ext cx="4038600" cy="4525963"/>
          </a:xfrm>
        </p:spPr>
        <p:txBody>
          <a:bodyPr/>
          <a:lstStyle/>
          <a:p>
            <a:pPr marL="0" indent="0">
              <a:buNone/>
            </a:pPr>
            <a:r>
              <a:rPr lang="en-US" dirty="0" err="1">
                <a:latin typeface="Calibri" charset="0"/>
                <a:ea typeface="MS PGothic" charset="0"/>
              </a:rPr>
              <a:t>dotplot</a:t>
            </a:r>
            <a:endParaRPr lang="en-US" dirty="0">
              <a:latin typeface="Calibri" charset="0"/>
              <a:ea typeface="MS PGothic" charset="0"/>
            </a:endParaRPr>
          </a:p>
        </p:txBody>
      </p:sp>
      <p:pic>
        <p:nvPicPr>
          <p:cNvPr id="57346"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1200"/>
            <a:ext cx="73152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2" name="Rectangle 1"/>
          <p:cNvSpPr>
            <a:spLocks noChangeArrowheads="1"/>
          </p:cNvSpPr>
          <p:nvPr/>
        </p:nvSpPr>
        <p:spPr bwMode="auto">
          <a:xfrm>
            <a:off x="3408363" y="1198344"/>
            <a:ext cx="366158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solidFill>
                  <a:srgbClr val="0432FF"/>
                </a:solidFill>
                <a:latin typeface="Arial Unicode MS" charset="0"/>
              </a:rPr>
              <a:t>&gt; ego &lt;- </a:t>
            </a:r>
            <a:r>
              <a:rPr lang="en-US" dirty="0" err="1">
                <a:solidFill>
                  <a:srgbClr val="0432FF"/>
                </a:solidFill>
                <a:latin typeface="Arial Unicode MS" charset="0"/>
              </a:rPr>
              <a:t>enrichGO</a:t>
            </a:r>
            <a:r>
              <a:rPr lang="en-US" dirty="0">
                <a:solidFill>
                  <a:srgbClr val="0432FF"/>
                </a:solidFill>
                <a:latin typeface="Arial Unicode MS" charset="0"/>
              </a:rPr>
              <a:t>(de)</a:t>
            </a:r>
            <a:endParaRPr lang="en-US" dirty="0">
              <a:solidFill>
                <a:srgbClr val="0432FF"/>
              </a:solidFill>
            </a:endParaRPr>
          </a:p>
          <a:p>
            <a:pPr>
              <a:defRPr/>
            </a:pPr>
            <a:r>
              <a:rPr lang="en-US" dirty="0">
                <a:solidFill>
                  <a:srgbClr val="0432FF"/>
                </a:solidFill>
                <a:latin typeface="Arial Unicode MS" charset="0"/>
              </a:rPr>
              <a:t>&gt; </a:t>
            </a:r>
            <a:r>
              <a:rPr lang="en-US" dirty="0" err="1">
                <a:solidFill>
                  <a:srgbClr val="0432FF"/>
                </a:solidFill>
                <a:latin typeface="Arial Unicode MS" charset="0"/>
              </a:rPr>
              <a:t>dotplot</a:t>
            </a:r>
            <a:r>
              <a:rPr lang="en-US" dirty="0">
                <a:solidFill>
                  <a:srgbClr val="0432FF"/>
                </a:solidFill>
                <a:latin typeface="Arial Unicode MS" charset="0"/>
              </a:rPr>
              <a:t>(ego, </a:t>
            </a:r>
            <a:r>
              <a:rPr lang="en-US" dirty="0" err="1">
                <a:solidFill>
                  <a:srgbClr val="0432FF"/>
                </a:solidFill>
                <a:latin typeface="Arial Unicode MS" charset="0"/>
              </a:rPr>
              <a:t>showCategory</a:t>
            </a:r>
            <a:r>
              <a:rPr lang="en-US" dirty="0">
                <a:solidFill>
                  <a:srgbClr val="0432FF"/>
                </a:solidFill>
                <a:latin typeface="Arial Unicode MS" charset="0"/>
              </a:rPr>
              <a:t>=20)</a:t>
            </a:r>
            <a:r>
              <a:rPr lang="en-US" dirty="0">
                <a:solidFill>
                  <a:srgbClr val="0432FF"/>
                </a:solidFill>
              </a:rPr>
              <a:t> </a:t>
            </a:r>
          </a:p>
        </p:txBody>
      </p:sp>
      <p:sp>
        <p:nvSpPr>
          <p:cNvPr id="57348" name="Title 1"/>
          <p:cNvSpPr>
            <a:spLocks noGrp="1"/>
          </p:cNvSpPr>
          <p:nvPr>
            <p:ph type="title"/>
          </p:nvPr>
        </p:nvSpPr>
        <p:spPr/>
        <p:txBody>
          <a:bodyPr/>
          <a:lstStyle/>
          <a:p>
            <a:r>
              <a:rPr lang="en-US" sz="3600" dirty="0">
                <a:latin typeface="Calibri" charset="0"/>
                <a:ea typeface="MS PGothic" charset="0"/>
              </a:rPr>
              <a:t>Visualizations available in </a:t>
            </a:r>
            <a:r>
              <a:rPr lang="en-US" sz="3600" dirty="0" err="1">
                <a:latin typeface="Calibri" charset="0"/>
                <a:ea typeface="MS PGothic" charset="0"/>
              </a:rPr>
              <a:t>clusterProfiler</a:t>
            </a:r>
            <a:endParaRPr lang="en-US" sz="3600" dirty="0">
              <a:latin typeface="Calibri" charset="0"/>
              <a:ea typeface="MS PGothic" charset="0"/>
            </a:endParaRPr>
          </a:p>
        </p:txBody>
      </p:sp>
      <p:sp>
        <p:nvSpPr>
          <p:cNvPr id="2" name="Slide Number Placeholder 1">
            <a:extLst>
              <a:ext uri="{FF2B5EF4-FFF2-40B4-BE49-F238E27FC236}">
                <a16:creationId xmlns:a16="http://schemas.microsoft.com/office/drawing/2014/main" id="{928595BF-4AE7-4012-0698-06456DBA8104}"/>
              </a:ext>
            </a:extLst>
          </p:cNvPr>
          <p:cNvSpPr>
            <a:spLocks noGrp="1"/>
          </p:cNvSpPr>
          <p:nvPr>
            <p:ph type="sldNum" sz="quarter" idx="12"/>
          </p:nvPr>
        </p:nvSpPr>
        <p:spPr/>
        <p:txBody>
          <a:bodyPr/>
          <a:lstStyle/>
          <a:p>
            <a:pPr>
              <a:defRPr/>
            </a:pPr>
            <a:fld id="{4D95DB8D-7CC9-794F-97A9-4930B8DC100F}" type="slidenum">
              <a:rPr lang="en-US" smtClean="0"/>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Content Placeholder 2"/>
          <p:cNvSpPr>
            <a:spLocks noGrp="1"/>
          </p:cNvSpPr>
          <p:nvPr>
            <p:ph sz="half" idx="1"/>
          </p:nvPr>
        </p:nvSpPr>
        <p:spPr>
          <a:xfrm>
            <a:off x="212725" y="1754188"/>
            <a:ext cx="4038600" cy="4525962"/>
          </a:xfrm>
        </p:spPr>
        <p:txBody>
          <a:bodyPr/>
          <a:lstStyle/>
          <a:p>
            <a:r>
              <a:rPr lang="en-US">
                <a:latin typeface="Calibri" charset="0"/>
                <a:ea typeface="MS PGothic" charset="0"/>
              </a:rPr>
              <a:t>Gene-concept network</a:t>
            </a:r>
          </a:p>
        </p:txBody>
      </p:sp>
      <p:sp>
        <p:nvSpPr>
          <p:cNvPr id="59394"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0180" name="Rectangle 1"/>
          <p:cNvSpPr>
            <a:spLocks noChangeArrowheads="1"/>
          </p:cNvSpPr>
          <p:nvPr/>
        </p:nvSpPr>
        <p:spPr bwMode="auto">
          <a:xfrm>
            <a:off x="2597150" y="1409978"/>
            <a:ext cx="648446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solidFill>
                  <a:srgbClr val="0432FF"/>
                </a:solidFill>
                <a:latin typeface="Arial Unicode MS" charset="0"/>
              </a:rPr>
              <a:t>&gt; </a:t>
            </a:r>
            <a:r>
              <a:rPr lang="en-US" dirty="0" err="1">
                <a:solidFill>
                  <a:srgbClr val="0432FF"/>
                </a:solidFill>
                <a:latin typeface="Arial Unicode MS" charset="0"/>
              </a:rPr>
              <a:t>cnetplot</a:t>
            </a:r>
            <a:r>
              <a:rPr lang="en-US" dirty="0">
                <a:solidFill>
                  <a:srgbClr val="0432FF"/>
                </a:solidFill>
                <a:latin typeface="Arial Unicode MS" charset="0"/>
              </a:rPr>
              <a:t>(ego, </a:t>
            </a:r>
            <a:r>
              <a:rPr lang="en-US" dirty="0" err="1">
                <a:solidFill>
                  <a:srgbClr val="0432FF"/>
                </a:solidFill>
                <a:latin typeface="Arial Unicode MS" charset="0"/>
              </a:rPr>
              <a:t>categorySize</a:t>
            </a:r>
            <a:r>
              <a:rPr lang="en-US" dirty="0">
                <a:solidFill>
                  <a:srgbClr val="0432FF"/>
                </a:solidFill>
                <a:latin typeface="Arial Unicode MS" charset="0"/>
              </a:rPr>
              <a:t>="</a:t>
            </a:r>
            <a:r>
              <a:rPr lang="en-US" dirty="0" err="1">
                <a:solidFill>
                  <a:srgbClr val="0432FF"/>
                </a:solidFill>
                <a:latin typeface="Arial Unicode MS" charset="0"/>
              </a:rPr>
              <a:t>pvalue</a:t>
            </a:r>
            <a:r>
              <a:rPr lang="en-US" dirty="0">
                <a:solidFill>
                  <a:srgbClr val="0432FF"/>
                </a:solidFill>
                <a:latin typeface="Arial Unicode MS" charset="0"/>
              </a:rPr>
              <a:t>", </a:t>
            </a:r>
            <a:r>
              <a:rPr lang="en-US" dirty="0" err="1">
                <a:solidFill>
                  <a:srgbClr val="0432FF"/>
                </a:solidFill>
                <a:latin typeface="Arial Unicode MS" charset="0"/>
              </a:rPr>
              <a:t>foldChange</a:t>
            </a:r>
            <a:r>
              <a:rPr lang="en-US" dirty="0">
                <a:solidFill>
                  <a:srgbClr val="0432FF"/>
                </a:solidFill>
                <a:latin typeface="Arial Unicode MS" charset="0"/>
              </a:rPr>
              <a:t>=</a:t>
            </a:r>
            <a:r>
              <a:rPr lang="en-US" dirty="0" err="1">
                <a:solidFill>
                  <a:srgbClr val="0432FF"/>
                </a:solidFill>
                <a:latin typeface="Arial Unicode MS" charset="0"/>
              </a:rPr>
              <a:t>geneList</a:t>
            </a:r>
            <a:r>
              <a:rPr lang="en-US" dirty="0">
                <a:solidFill>
                  <a:srgbClr val="0432FF"/>
                </a:solidFill>
                <a:latin typeface="Arial Unicode MS" charset="0"/>
              </a:rPr>
              <a:t>)</a:t>
            </a:r>
            <a:endParaRPr lang="en-US" dirty="0">
              <a:solidFill>
                <a:srgbClr val="0432FF"/>
              </a:solidFill>
            </a:endParaRPr>
          </a:p>
        </p:txBody>
      </p:sp>
      <p:pic>
        <p:nvPicPr>
          <p:cNvPr id="593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2185988"/>
            <a:ext cx="3365500" cy="4681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06B8CDA-F07E-99F0-3354-0ECE8F5F5A61}"/>
              </a:ext>
            </a:extLst>
          </p:cNvPr>
          <p:cNvSpPr>
            <a:spLocks noGrp="1"/>
          </p:cNvSpPr>
          <p:nvPr>
            <p:ph type="sldNum" sz="quarter" idx="12"/>
          </p:nvPr>
        </p:nvSpPr>
        <p:spPr/>
        <p:txBody>
          <a:bodyPr/>
          <a:lstStyle/>
          <a:p>
            <a:pPr>
              <a:defRPr/>
            </a:pPr>
            <a:fld id="{4D95DB8D-7CC9-794F-97A9-4930B8DC100F}" type="slidenum">
              <a:rPr lang="en-US" smtClean="0"/>
              <a:pPr>
                <a:defRPr/>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Content Placeholder 2"/>
          <p:cNvSpPr>
            <a:spLocks noGrp="1"/>
          </p:cNvSpPr>
          <p:nvPr>
            <p:ph sz="half" idx="1"/>
          </p:nvPr>
        </p:nvSpPr>
        <p:spPr/>
        <p:txBody>
          <a:bodyPr/>
          <a:lstStyle/>
          <a:p>
            <a:r>
              <a:rPr lang="en-US">
                <a:latin typeface="Calibri" charset="0"/>
                <a:ea typeface="MS PGothic" charset="0"/>
              </a:rPr>
              <a:t>Enrichment map</a:t>
            </a:r>
          </a:p>
        </p:txBody>
      </p:sp>
      <p:sp>
        <p:nvSpPr>
          <p:cNvPr id="61442" name="Title 1"/>
          <p:cNvSpPr>
            <a:spLocks noGrp="1"/>
          </p:cNvSpPr>
          <p:nvPr>
            <p:ph type="title"/>
          </p:nvPr>
        </p:nvSpPr>
        <p:spPr/>
        <p:txBody>
          <a:bodyPr/>
          <a:lstStyle/>
          <a:p>
            <a:r>
              <a:rPr lang="en-US" sz="3600">
                <a:latin typeface="Calibri" charset="0"/>
                <a:ea typeface="MS PGothic" charset="0"/>
              </a:rPr>
              <a:t>Visualizations available in clusterProfiler</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2133600"/>
            <a:ext cx="6308725"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29" name="Rectangle 1"/>
          <p:cNvSpPr>
            <a:spLocks noChangeArrowheads="1"/>
          </p:cNvSpPr>
          <p:nvPr/>
        </p:nvSpPr>
        <p:spPr bwMode="auto">
          <a:xfrm>
            <a:off x="4648200" y="1487488"/>
            <a:ext cx="3154363"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dirty="0">
                <a:solidFill>
                  <a:srgbClr val="0432FF"/>
                </a:solidFill>
                <a:latin typeface="Arial Unicode MS" charset="0"/>
              </a:rPr>
              <a:t>&gt; ego &lt;- </a:t>
            </a:r>
            <a:r>
              <a:rPr lang="en-US" dirty="0" err="1">
                <a:solidFill>
                  <a:srgbClr val="0432FF"/>
                </a:solidFill>
                <a:latin typeface="Arial Unicode MS" charset="0"/>
              </a:rPr>
              <a:t>enrichGO</a:t>
            </a:r>
            <a:r>
              <a:rPr lang="en-US" dirty="0">
                <a:solidFill>
                  <a:srgbClr val="0432FF"/>
                </a:solidFill>
                <a:latin typeface="Arial Unicode MS" charset="0"/>
              </a:rPr>
              <a:t>(de)</a:t>
            </a:r>
            <a:endParaRPr lang="en-US" dirty="0">
              <a:solidFill>
                <a:srgbClr val="0432FF"/>
              </a:solidFill>
            </a:endParaRPr>
          </a:p>
          <a:p>
            <a:pPr>
              <a:defRPr/>
            </a:pPr>
            <a:r>
              <a:rPr lang="en-US" dirty="0">
                <a:solidFill>
                  <a:srgbClr val="0432FF"/>
                </a:solidFill>
                <a:latin typeface="Arial Unicode MS" charset="0"/>
              </a:rPr>
              <a:t>&gt; </a:t>
            </a:r>
            <a:r>
              <a:rPr lang="en-US" dirty="0" err="1">
                <a:solidFill>
                  <a:srgbClr val="0432FF"/>
                </a:solidFill>
                <a:latin typeface="Arial Unicode MS" charset="0"/>
              </a:rPr>
              <a:t>emapplot</a:t>
            </a:r>
            <a:r>
              <a:rPr lang="en-US" dirty="0">
                <a:solidFill>
                  <a:srgbClr val="0432FF"/>
                </a:solidFill>
                <a:latin typeface="Arial Unicode MS" charset="0"/>
              </a:rPr>
              <a:t>(ego)</a:t>
            </a:r>
            <a:r>
              <a:rPr lang="en-US" sz="800" dirty="0">
                <a:solidFill>
                  <a:srgbClr val="0432FF"/>
                </a:solidFill>
              </a:rPr>
              <a:t> </a:t>
            </a:r>
            <a:endParaRPr lang="en-US" sz="4800" dirty="0">
              <a:solidFill>
                <a:srgbClr val="0432FF"/>
              </a:solidFill>
            </a:endParaRPr>
          </a:p>
        </p:txBody>
      </p:sp>
      <p:sp>
        <p:nvSpPr>
          <p:cNvPr id="2" name="Slide Number Placeholder 1">
            <a:extLst>
              <a:ext uri="{FF2B5EF4-FFF2-40B4-BE49-F238E27FC236}">
                <a16:creationId xmlns:a16="http://schemas.microsoft.com/office/drawing/2014/main" id="{EB69F994-C2E4-B5DA-8610-B92C74544FD8}"/>
              </a:ext>
            </a:extLst>
          </p:cNvPr>
          <p:cNvSpPr>
            <a:spLocks noGrp="1"/>
          </p:cNvSpPr>
          <p:nvPr>
            <p:ph type="sldNum" sz="quarter" idx="12"/>
          </p:nvPr>
        </p:nvSpPr>
        <p:spPr/>
        <p:txBody>
          <a:bodyPr/>
          <a:lstStyle/>
          <a:p>
            <a:pPr>
              <a:defRPr/>
            </a:pPr>
            <a:fld id="{4D95DB8D-7CC9-794F-97A9-4930B8DC100F}" type="slidenum">
              <a:rPr lang="en-US" smtClean="0"/>
              <a:pPr>
                <a:defRPr/>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dirty="0">
                <a:latin typeface="Calibri" charset="0"/>
                <a:ea typeface="MS PGothic" charset="0"/>
              </a:rPr>
              <a:t>Tell us about yourself !</a:t>
            </a:r>
          </a:p>
        </p:txBody>
      </p:sp>
      <p:sp>
        <p:nvSpPr>
          <p:cNvPr id="17410" name="Content Placeholder 2"/>
          <p:cNvSpPr>
            <a:spLocks noGrp="1"/>
          </p:cNvSpPr>
          <p:nvPr>
            <p:ph idx="1"/>
          </p:nvPr>
        </p:nvSpPr>
        <p:spPr/>
        <p:txBody>
          <a:bodyPr/>
          <a:lstStyle/>
          <a:p>
            <a:pPr eaLnBrk="1" hangingPunct="1"/>
            <a:r>
              <a:rPr lang="en-US" sz="2800" dirty="0">
                <a:latin typeface="Calibri" charset="0"/>
                <a:ea typeface="MS PGothic" charset="0"/>
              </a:rPr>
              <a:t>Write your name and some keywords about yourself and/or your research into </a:t>
            </a:r>
            <a:r>
              <a:rPr lang="en-US" sz="2800">
                <a:latin typeface="Calibri" charset="0"/>
                <a:ea typeface="MS PGothic" charset="0"/>
              </a:rPr>
              <a:t>the shared </a:t>
            </a:r>
            <a:r>
              <a:rPr lang="en-US" sz="2800" dirty="0">
                <a:latin typeface="Calibri" charset="0"/>
                <a:ea typeface="MS PGothic" charset="0"/>
              </a:rPr>
              <a:t>doc, to share about yourself.</a:t>
            </a:r>
          </a:p>
          <a:p>
            <a:pPr eaLnBrk="1" hangingPunct="1"/>
            <a:r>
              <a:rPr lang="en-US" sz="2800" dirty="0">
                <a:latin typeface="Calibri" charset="0"/>
                <a:ea typeface="MS PGothic" charset="0"/>
              </a:rPr>
              <a:t>                   poll</a:t>
            </a:r>
          </a:p>
        </p:txBody>
      </p:sp>
      <p:sp>
        <p:nvSpPr>
          <p:cNvPr id="17411" name="TextBox 1"/>
          <p:cNvSpPr txBox="1">
            <a:spLocks noChangeArrowheads="1"/>
          </p:cNvSpPr>
          <p:nvPr/>
        </p:nvSpPr>
        <p:spPr bwMode="auto">
          <a:xfrm>
            <a:off x="6089650" y="6502400"/>
            <a:ext cx="1582738"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solidFill>
                  <a:srgbClr val="000000"/>
                </a:solidFill>
              </a:rPr>
              <a:t>Photo by Scott Graham, Unsplash</a:t>
            </a:r>
          </a:p>
        </p:txBody>
      </p:sp>
      <p:sp>
        <p:nvSpPr>
          <p:cNvPr id="17412" name="Picture 2"/>
          <p:cNvSpPr>
            <a:spLocks noChangeAspect="1"/>
          </p:cNvSpPr>
          <p:nvPr/>
        </p:nvSpPr>
        <p:spPr bwMode="auto">
          <a:xfrm>
            <a:off x="4829175" y="4310063"/>
            <a:ext cx="3284538" cy="2179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17413" name="Rectangle 3"/>
          <p:cNvSpPr>
            <a:spLocks noChangeArrowheads="1"/>
          </p:cNvSpPr>
          <p:nvPr/>
        </p:nvSpPr>
        <p:spPr bwMode="auto">
          <a:xfrm>
            <a:off x="1377950" y="6484938"/>
            <a:ext cx="205105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r>
              <a:rPr lang="en-US" sz="800"/>
              <a:t>Photo by National Cancer Institute, Unsplash</a:t>
            </a:r>
          </a:p>
        </p:txBody>
      </p:sp>
      <p:sp>
        <p:nvSpPr>
          <p:cNvPr id="17414" name="Picture 4"/>
          <p:cNvSpPr>
            <a:spLocks noChangeAspect="1"/>
          </p:cNvSpPr>
          <p:nvPr/>
        </p:nvSpPr>
        <p:spPr bwMode="auto">
          <a:xfrm>
            <a:off x="996950" y="4305300"/>
            <a:ext cx="3273425" cy="2179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05300"/>
            <a:ext cx="3273425" cy="210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4305300"/>
            <a:ext cx="3454400" cy="2112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884664" y="3058345"/>
            <a:ext cx="1498600" cy="419189"/>
          </a:xfrm>
          <a:prstGeom prst="rect">
            <a:avLst/>
          </a:prstGeom>
        </p:spPr>
      </p:pic>
      <p:sp>
        <p:nvSpPr>
          <p:cNvPr id="3" name="Slide Number Placeholder 2">
            <a:extLst>
              <a:ext uri="{FF2B5EF4-FFF2-40B4-BE49-F238E27FC236}">
                <a16:creationId xmlns:a16="http://schemas.microsoft.com/office/drawing/2014/main" id="{BF6077C0-E80C-81CB-9C1A-47CAD88326CC}"/>
              </a:ext>
            </a:extLst>
          </p:cNvPr>
          <p:cNvSpPr>
            <a:spLocks noGrp="1"/>
          </p:cNvSpPr>
          <p:nvPr>
            <p:ph type="sldNum" sz="quarter" idx="12"/>
          </p:nvPr>
        </p:nvSpPr>
        <p:spPr/>
        <p:txBody>
          <a:bodyPr/>
          <a:lstStyle/>
          <a:p>
            <a:pPr>
              <a:defRPr/>
            </a:pPr>
            <a:fld id="{CFB4C283-6600-B448-BED6-4FE3F7984D79}"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Content Placeholder 2"/>
          <p:cNvSpPr>
            <a:spLocks noGrp="1"/>
          </p:cNvSpPr>
          <p:nvPr>
            <p:ph sz="half" idx="1"/>
          </p:nvPr>
        </p:nvSpPr>
        <p:spPr/>
        <p:txBody>
          <a:bodyPr/>
          <a:lstStyle/>
          <a:p>
            <a:r>
              <a:rPr lang="en-US">
                <a:latin typeface="Calibri" charset="0"/>
                <a:ea typeface="MS PGothic" charset="0"/>
              </a:rPr>
              <a:t>Ridgeplot</a:t>
            </a:r>
          </a:p>
        </p:txBody>
      </p:sp>
      <p:sp>
        <p:nvSpPr>
          <p:cNvPr id="63490"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4276" name="Rectangle 1"/>
          <p:cNvSpPr>
            <a:spLocks noChangeArrowheads="1"/>
          </p:cNvSpPr>
          <p:nvPr/>
        </p:nvSpPr>
        <p:spPr bwMode="auto">
          <a:xfrm>
            <a:off x="4845050" y="1277144"/>
            <a:ext cx="3154363"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dirty="0">
                <a:solidFill>
                  <a:srgbClr val="0432FF"/>
                </a:solidFill>
                <a:latin typeface="Arial" charset="0"/>
                <a:cs typeface="Arial" charset="0"/>
              </a:rPr>
              <a:t>&gt; ego &lt;- </a:t>
            </a:r>
            <a:r>
              <a:rPr lang="en-US" dirty="0" err="1">
                <a:solidFill>
                  <a:srgbClr val="0432FF"/>
                </a:solidFill>
                <a:latin typeface="Arial" charset="0"/>
                <a:cs typeface="Arial" charset="0"/>
              </a:rPr>
              <a:t>gseGO</a:t>
            </a:r>
            <a:r>
              <a:rPr lang="en-US" dirty="0">
                <a:solidFill>
                  <a:srgbClr val="0432FF"/>
                </a:solidFill>
                <a:latin typeface="Arial" charset="0"/>
                <a:cs typeface="Arial" charset="0"/>
              </a:rPr>
              <a:t>(de)</a:t>
            </a:r>
          </a:p>
          <a:p>
            <a:pPr eaLnBrk="1" hangingPunct="1">
              <a:defRPr/>
            </a:pPr>
            <a:r>
              <a:rPr lang="en-US" dirty="0">
                <a:solidFill>
                  <a:srgbClr val="0432FF"/>
                </a:solidFill>
                <a:latin typeface="Arial" charset="0"/>
                <a:cs typeface="Arial" charset="0"/>
              </a:rPr>
              <a:t>&gt; </a:t>
            </a:r>
            <a:r>
              <a:rPr lang="en-US" dirty="0" err="1">
                <a:solidFill>
                  <a:srgbClr val="0432FF"/>
                </a:solidFill>
                <a:latin typeface="Arial" charset="0"/>
                <a:cs typeface="Arial" charset="0"/>
              </a:rPr>
              <a:t>ridgeplot</a:t>
            </a:r>
            <a:r>
              <a:rPr lang="en-US" dirty="0">
                <a:solidFill>
                  <a:srgbClr val="0432FF"/>
                </a:solidFill>
                <a:latin typeface="Arial" charset="0"/>
                <a:cs typeface="Arial" charset="0"/>
              </a:rPr>
              <a:t>(ego)</a:t>
            </a:r>
            <a:endParaRPr lang="fr-CH" dirty="0">
              <a:solidFill>
                <a:srgbClr val="0432FF"/>
              </a:solidFill>
              <a:latin typeface="Arial" charset="0"/>
              <a:cs typeface="Arial" charset="0"/>
            </a:endParaRPr>
          </a:p>
        </p:txBody>
      </p:sp>
      <p:pic>
        <p:nvPicPr>
          <p:cNvPr id="634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2133600"/>
            <a:ext cx="6854825" cy="457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3E4A850-2EFD-C89B-7B1E-6D85C70DEBC4}"/>
              </a:ext>
            </a:extLst>
          </p:cNvPr>
          <p:cNvSpPr>
            <a:spLocks noGrp="1"/>
          </p:cNvSpPr>
          <p:nvPr>
            <p:ph type="sldNum" sz="quarter" idx="12"/>
          </p:nvPr>
        </p:nvSpPr>
        <p:spPr/>
        <p:txBody>
          <a:bodyPr/>
          <a:lstStyle/>
          <a:p>
            <a:pPr>
              <a:defRPr/>
            </a:pPr>
            <a:fld id="{4D95DB8D-7CC9-794F-97A9-4930B8DC100F}"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B4257DA7-1589-66F5-8CDA-38D2BD3455BE}"/>
              </a:ext>
            </a:extLst>
          </p:cNvPr>
          <p:cNvSpPr>
            <a:spLocks noGrp="1"/>
          </p:cNvSpPr>
          <p:nvPr>
            <p:ph type="sldNum" sz="quarter" idx="12"/>
          </p:nvPr>
        </p:nvSpPr>
        <p:spPr/>
        <p:txBody>
          <a:bodyPr/>
          <a:lstStyle/>
          <a:p>
            <a:pPr>
              <a:defRPr/>
            </a:pPr>
            <a:fld id="{CFB4C283-6600-B448-BED6-4FE3F7984D79}" type="slidenum">
              <a:rPr lang="en-US" smtClean="0"/>
              <a:pPr>
                <a:defRPr/>
              </a:pPr>
              <a:t>41</a:t>
            </a:fld>
            <a:endParaRPr lang="en-US"/>
          </a:p>
        </p:txBody>
      </p:sp>
    </p:spTree>
    <p:extLst>
      <p:ext uri="{BB962C8B-B14F-4D97-AF65-F5344CB8AC3E}">
        <p14:creationId xmlns:p14="http://schemas.microsoft.com/office/powerpoint/2010/main" val="685589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Calibri" charset="0"/>
                <a:ea typeface="MS PGothic" charset="0"/>
              </a:rPr>
              <a:t>Recap and Exercise 3</a:t>
            </a:r>
          </a:p>
        </p:txBody>
      </p:sp>
      <p:sp>
        <p:nvSpPr>
          <p:cNvPr id="80898" name="Content Placeholder 2"/>
          <p:cNvSpPr>
            <a:spLocks noGrp="1"/>
          </p:cNvSpPr>
          <p:nvPr>
            <p:ph idx="1"/>
          </p:nvPr>
        </p:nvSpPr>
        <p:spPr>
          <a:xfrm>
            <a:off x="457200" y="1600200"/>
            <a:ext cx="8229600" cy="5033963"/>
          </a:xfrm>
        </p:spPr>
        <p:txBody>
          <a:bodyPr/>
          <a:lstStyle/>
          <a:p>
            <a:pPr marL="0" indent="0">
              <a:buFont typeface="Arial" charset="0"/>
              <a:buNone/>
              <a:defRPr/>
            </a:pPr>
            <a:r>
              <a:rPr lang="en-US" sz="2800" dirty="0">
                <a:latin typeface="Calibri" charset="0"/>
                <a:ea typeface="MS PGothic" charset="0"/>
              </a:rPr>
              <a:t>Several visualization methods can be used to represent the results, either for single gene sets (barcode plot) or for several gene sets (</a:t>
            </a:r>
            <a:r>
              <a:rPr lang="en-US" sz="2800" dirty="0" err="1">
                <a:latin typeface="Calibri" charset="0"/>
                <a:ea typeface="MS PGothic" charset="0"/>
              </a:rPr>
              <a:t>barplots</a:t>
            </a:r>
            <a:r>
              <a:rPr lang="en-US" sz="2800" dirty="0">
                <a:latin typeface="Calibri" charset="0"/>
                <a:ea typeface="MS PGothic" charset="0"/>
              </a:rPr>
              <a:t>, </a:t>
            </a:r>
            <a:r>
              <a:rPr lang="en-US" sz="2800" dirty="0" err="1">
                <a:latin typeface="Calibri" charset="0"/>
                <a:ea typeface="MS PGothic" charset="0"/>
              </a:rPr>
              <a:t>etc</a:t>
            </a:r>
            <a:r>
              <a:rPr lang="en-US" sz="2800" dirty="0">
                <a:latin typeface="Calibri" charset="0"/>
                <a:ea typeface="MS PGothic" charset="0"/>
              </a:rPr>
              <a:t>).</a:t>
            </a:r>
          </a:p>
          <a:p>
            <a:pPr>
              <a:buFont typeface="Arial" charset="0"/>
              <a:buNone/>
              <a:defRPr/>
            </a:pPr>
            <a:endParaRPr lang="en-US" dirty="0">
              <a:latin typeface="Calibri" charset="0"/>
              <a:ea typeface="MS PGothic" charset="0"/>
            </a:endParaRPr>
          </a:p>
          <a:p>
            <a:pPr>
              <a:buFont typeface="Arial" charset="0"/>
              <a:buNone/>
              <a:defRPr/>
            </a:pPr>
            <a:r>
              <a:rPr lang="en-US" sz="2800" dirty="0">
                <a:solidFill>
                  <a:srgbClr val="E46C0A"/>
                </a:solidFill>
                <a:latin typeface="Calibri" charset="0"/>
                <a:ea typeface="MS PGothic" charset="0"/>
              </a:rPr>
              <a:t>Exercise 3: Create figures for the enrichment results:</a:t>
            </a:r>
          </a:p>
          <a:p>
            <a:pPr>
              <a:defRPr/>
            </a:pPr>
            <a:r>
              <a:rPr lang="en-US" sz="1800" dirty="0" err="1">
                <a:latin typeface="Calibri" charset="0"/>
                <a:ea typeface="MS PGothic" charset="0"/>
              </a:rPr>
              <a:t>barplot</a:t>
            </a:r>
            <a:r>
              <a:rPr lang="en-US" sz="1800" dirty="0">
                <a:latin typeface="Calibri" charset="0"/>
                <a:ea typeface="MS PGothic" charset="0"/>
              </a:rPr>
              <a:t> of </a:t>
            </a:r>
            <a:r>
              <a:rPr lang="mr-IN" sz="1800" dirty="0">
                <a:latin typeface="Mangal" charset="0"/>
                <a:ea typeface="MS PGothic" charset="0"/>
              </a:rPr>
              <a:t>–</a:t>
            </a:r>
            <a:r>
              <a:rPr lang="en-US" sz="1800" dirty="0">
                <a:latin typeface="Calibri" charset="0"/>
                <a:ea typeface="MS PGothic" charset="0"/>
              </a:rPr>
              <a:t>log</a:t>
            </a:r>
            <a:r>
              <a:rPr lang="en-US" sz="1800" baseline="-25000" dirty="0">
                <a:latin typeface="Calibri" charset="0"/>
                <a:ea typeface="MS PGothic" charset="0"/>
              </a:rPr>
              <a:t>10</a:t>
            </a:r>
            <a:r>
              <a:rPr lang="en-US" sz="1800" dirty="0">
                <a:latin typeface="Calibri" charset="0"/>
                <a:ea typeface="MS PGothic" charset="0"/>
              </a:rPr>
              <a:t>(p-value) of the p-values of the top 10 GO gene sets, or of positive and negative NES values</a:t>
            </a:r>
          </a:p>
          <a:p>
            <a:pPr>
              <a:defRPr/>
            </a:pPr>
            <a:r>
              <a:rPr lang="en-US" sz="1800" dirty="0">
                <a:latin typeface="Calibri" charset="0"/>
                <a:ea typeface="MS PGothic" charset="0"/>
              </a:rPr>
              <a:t>Enrichment maps, gene-concept networks, ridge plots, </a:t>
            </a:r>
            <a:r>
              <a:rPr lang="en-US" sz="1800" dirty="0" err="1">
                <a:latin typeface="Calibri" charset="0"/>
                <a:ea typeface="MS PGothic" charset="0"/>
              </a:rPr>
              <a:t>etc</a:t>
            </a:r>
            <a:r>
              <a:rPr lang="en-US" sz="1800" dirty="0">
                <a:latin typeface="Calibri" charset="0"/>
                <a:ea typeface="MS PGothic" charset="0"/>
              </a:rPr>
              <a:t> </a:t>
            </a:r>
          </a:p>
        </p:txBody>
      </p:sp>
      <p:sp>
        <p:nvSpPr>
          <p:cNvPr id="2" name="Slide Number Placeholder 1">
            <a:extLst>
              <a:ext uri="{FF2B5EF4-FFF2-40B4-BE49-F238E27FC236}">
                <a16:creationId xmlns:a16="http://schemas.microsoft.com/office/drawing/2014/main" id="{898A793A-90A2-DDF7-ED16-EF34DCD71A6B}"/>
              </a:ext>
            </a:extLst>
          </p:cNvPr>
          <p:cNvSpPr>
            <a:spLocks noGrp="1"/>
          </p:cNvSpPr>
          <p:nvPr>
            <p:ph type="sldNum" sz="quarter" idx="12"/>
          </p:nvPr>
        </p:nvSpPr>
        <p:spPr/>
        <p:txBody>
          <a:bodyPr/>
          <a:lstStyle/>
          <a:p>
            <a:pPr>
              <a:defRPr/>
            </a:pPr>
            <a:fld id="{CFB4C283-6600-B448-BED6-4FE3F7984D79}"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409575" y="274638"/>
            <a:ext cx="8229600" cy="1143000"/>
          </a:xfrm>
        </p:spPr>
        <p:txBody>
          <a:bodyPr/>
          <a:lstStyle/>
          <a:p>
            <a:r>
              <a:rPr lang="en-US">
                <a:latin typeface="Calibri" charset="0"/>
                <a:ea typeface="MS PGothic" charset="0"/>
              </a:rPr>
              <a:t>What is a gene set?</a:t>
            </a:r>
          </a:p>
        </p:txBody>
      </p:sp>
      <p:sp>
        <p:nvSpPr>
          <p:cNvPr id="66562" name="Content Placeholder 2"/>
          <p:cNvSpPr>
            <a:spLocks noGrp="1"/>
          </p:cNvSpPr>
          <p:nvPr>
            <p:ph idx="1"/>
          </p:nvPr>
        </p:nvSpPr>
        <p:spPr>
          <a:xfrm>
            <a:off x="457200" y="1755775"/>
            <a:ext cx="8229600" cy="4975225"/>
          </a:xfrm>
        </p:spPr>
        <p:txBody>
          <a:bodyPr/>
          <a:lstStyle/>
          <a:p>
            <a:r>
              <a:rPr lang="en-US" sz="2400">
                <a:latin typeface="Calibri" charset="0"/>
                <a:ea typeface="MS PGothic" charset="0"/>
              </a:rPr>
              <a:t>Genes working together in a pathway (e.g. energy release through Krebs cycle)</a:t>
            </a:r>
          </a:p>
          <a:p>
            <a:r>
              <a:rPr lang="en-US" sz="2400">
                <a:latin typeface="Calibri" charset="0"/>
                <a:ea typeface="MS PGothic" charset="0"/>
              </a:rPr>
              <a:t>Genes located in the same compartment in a cell (e.g. all proteins located in the cell nucleus)</a:t>
            </a:r>
          </a:p>
          <a:p>
            <a:r>
              <a:rPr lang="en-US" sz="2400">
                <a:latin typeface="Calibri" charset="0"/>
                <a:ea typeface="MS PGothic" charset="0"/>
              </a:rPr>
              <a:t>Proteins that are all regulated by a same transcription factor</a:t>
            </a:r>
          </a:p>
          <a:p>
            <a:r>
              <a:rPr lang="en-US" sz="2400">
                <a:latin typeface="Calibri" charset="0"/>
                <a:ea typeface="MS PGothic" charset="0"/>
              </a:rPr>
              <a:t>Custom gene list that comes from a publication and that are down-regulated in a mutant</a:t>
            </a:r>
          </a:p>
          <a:p>
            <a:r>
              <a:rPr lang="en-US" sz="2400">
                <a:latin typeface="Calibri" charset="0"/>
                <a:ea typeface="MS PGothic" charset="0"/>
              </a:rPr>
              <a:t>List of SNPs associated with a disease</a:t>
            </a:r>
          </a:p>
          <a:p>
            <a:r>
              <a:rPr lang="mr-IN" sz="2400">
                <a:latin typeface="Mangal" charset="0"/>
                <a:ea typeface="MS PGothic" charset="0"/>
              </a:rPr>
              <a:t>…</a:t>
            </a:r>
            <a:r>
              <a:rPr lang="fr-CH" sz="2400">
                <a:latin typeface="Calibri" charset="0"/>
                <a:ea typeface="MS PGothic" charset="0"/>
              </a:rPr>
              <a:t> etc!</a:t>
            </a:r>
          </a:p>
          <a:p>
            <a:r>
              <a:rPr lang="fr-CH" sz="2400">
                <a:latin typeface="Calibri" charset="0"/>
                <a:ea typeface="MS PGothic" charset="0"/>
              </a:rPr>
              <a:t>Several gene sets are grouped </a:t>
            </a:r>
            <a:r>
              <a:rPr lang="en-US" sz="2400">
                <a:latin typeface="Calibri" charset="0"/>
                <a:ea typeface="MS PGothic" charset="0"/>
              </a:rPr>
              <a:t>into Knowledge bases</a:t>
            </a:r>
          </a:p>
          <a:p>
            <a:endParaRPr lang="en-US" sz="2400">
              <a:latin typeface="Calibri" charset="0"/>
              <a:ea typeface="MS PGothic" charset="0"/>
            </a:endParaRPr>
          </a:p>
          <a:p>
            <a:endParaRPr lang="en-US" sz="2400">
              <a:latin typeface="Calibri" charset="0"/>
              <a:ea typeface="MS PGothic" charset="0"/>
            </a:endParaRPr>
          </a:p>
          <a:p>
            <a:pPr>
              <a:buFont typeface="Arial" charset="0"/>
              <a:buNone/>
            </a:pPr>
            <a:endParaRPr lang="en-US" sz="2400">
              <a:latin typeface="Calibri" charset="0"/>
              <a:ea typeface="MS PGothic" charset="0"/>
            </a:endParaRPr>
          </a:p>
          <a:p>
            <a:pPr>
              <a:buFont typeface="Arial" charset="0"/>
              <a:buNone/>
            </a:pPr>
            <a:endParaRPr lang="en-US" sz="2400">
              <a:latin typeface="Calibri" charset="0"/>
              <a:ea typeface="MS PGothic" charset="0"/>
            </a:endParaRPr>
          </a:p>
          <a:p>
            <a:endParaRPr lang="en-US" sz="2400">
              <a:latin typeface="Calibri" charset="0"/>
              <a:ea typeface="MS PGothic" charset="0"/>
            </a:endParaRPr>
          </a:p>
        </p:txBody>
      </p:sp>
      <p:sp>
        <p:nvSpPr>
          <p:cNvPr id="66563" name="Picture 3"/>
          <p:cNvSpPr>
            <a:spLocks noChangeAspect="1"/>
          </p:cNvSpPr>
          <p:nvPr/>
        </p:nvSpPr>
        <p:spPr bwMode="auto">
          <a:xfrm>
            <a:off x="6897688" y="92075"/>
            <a:ext cx="2022475" cy="161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66564" name="TextBox 4"/>
          <p:cNvSpPr txBox="1">
            <a:spLocks noChangeArrowheads="1"/>
          </p:cNvSpPr>
          <p:nvPr/>
        </p:nvSpPr>
        <p:spPr bwMode="auto">
          <a:xfrm rot="-5400000">
            <a:off x="7958138" y="909637"/>
            <a:ext cx="2147888" cy="21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t>https://en.wikipedia.org/wiki/Citric_acid_cycle</a:t>
            </a:r>
          </a:p>
        </p:txBody>
      </p:sp>
      <p:pic>
        <p:nvPicPr>
          <p:cNvPr id="6656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7688" y="114300"/>
            <a:ext cx="2076450" cy="164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E870B97-384D-6229-5CE2-BF4C6AC3E7BC}"/>
              </a:ext>
            </a:extLst>
          </p:cNvPr>
          <p:cNvSpPr>
            <a:spLocks noGrp="1"/>
          </p:cNvSpPr>
          <p:nvPr>
            <p:ph type="sldNum" sz="quarter" idx="12"/>
          </p:nvPr>
        </p:nvSpPr>
        <p:spPr/>
        <p:txBody>
          <a:bodyPr/>
          <a:lstStyle/>
          <a:p>
            <a:pPr>
              <a:defRPr/>
            </a:pPr>
            <a:fld id="{CFB4C283-6600-B448-BED6-4FE3F7984D79}"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atin typeface="Calibri" charset="0"/>
                <a:ea typeface="MS PGothic" charset="0"/>
              </a:rPr>
              <a:t>Gene ontology</a:t>
            </a:r>
          </a:p>
        </p:txBody>
      </p:sp>
      <p:sp>
        <p:nvSpPr>
          <p:cNvPr id="67586" name="Content Placeholder 2"/>
          <p:cNvSpPr>
            <a:spLocks noGrp="1"/>
          </p:cNvSpPr>
          <p:nvPr>
            <p:ph idx="1"/>
          </p:nvPr>
        </p:nvSpPr>
        <p:spPr/>
        <p:txBody>
          <a:bodyPr/>
          <a:lstStyle/>
          <a:p>
            <a:r>
              <a:rPr lang="en-US">
                <a:latin typeface="Calibri" charset="0"/>
                <a:ea typeface="MS PGothic" charset="0"/>
                <a:hlinkClick r:id="rId3"/>
              </a:rPr>
              <a:t>http://geneontology.org/</a:t>
            </a:r>
            <a:endParaRPr lang="en-US">
              <a:latin typeface="Calibri" charset="0"/>
              <a:ea typeface="MS PGothic" charset="0"/>
            </a:endParaRPr>
          </a:p>
          <a:p>
            <a:endParaRPr lang="en-US">
              <a:latin typeface="Calibri" charset="0"/>
              <a:ea typeface="MS PGothic" charset="0"/>
            </a:endParaRPr>
          </a:p>
        </p:txBody>
      </p:sp>
      <p:pic>
        <p:nvPicPr>
          <p:cNvPr id="67587" name="Picture 1"/>
          <p:cNvPicPr>
            <a:picLocks noChangeAspect="1"/>
          </p:cNvPicPr>
          <p:nvPr/>
        </p:nvPicPr>
        <p:blipFill>
          <a:blip r:embed="rId4">
            <a:extLst>
              <a:ext uri="{28A0092B-C50C-407E-A947-70E740481C1C}">
                <a14:useLocalDpi xmlns:a14="http://schemas.microsoft.com/office/drawing/2010/main" val="0"/>
              </a:ext>
            </a:extLst>
          </a:blip>
          <a:srcRect t="3848"/>
          <a:stretch>
            <a:fillRect/>
          </a:stretch>
        </p:blipFill>
        <p:spPr bwMode="auto">
          <a:xfrm>
            <a:off x="5568950" y="2286000"/>
            <a:ext cx="3303588" cy="346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8" name="Rectangle 2"/>
          <p:cNvSpPr>
            <a:spLocks noChangeArrowheads="1"/>
          </p:cNvSpPr>
          <p:nvPr/>
        </p:nvSpPr>
        <p:spPr bwMode="auto">
          <a:xfrm>
            <a:off x="457200" y="2484438"/>
            <a:ext cx="6037263" cy="3970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t>Collaborative effort to address the need for</a:t>
            </a:r>
          </a:p>
          <a:p>
            <a:r>
              <a:rPr lang="en-US"/>
              <a:t>consistent descriptions of gene products</a:t>
            </a:r>
          </a:p>
          <a:p>
            <a:r>
              <a:rPr lang="en-US"/>
              <a:t>across databases</a:t>
            </a:r>
          </a:p>
          <a:p>
            <a:r>
              <a:rPr lang="en-US"/>
              <a:t>• GO Consortium: develop a comprehensive,</a:t>
            </a:r>
          </a:p>
          <a:p>
            <a:r>
              <a:rPr lang="en-US"/>
              <a:t>computational model of biological systems,</a:t>
            </a:r>
          </a:p>
          <a:p>
            <a:r>
              <a:rPr lang="en-US"/>
              <a:t>ranging from the molecular to the organism</a:t>
            </a:r>
          </a:p>
          <a:p>
            <a:r>
              <a:rPr lang="en-US"/>
              <a:t>level, across the multiplicity of species in the</a:t>
            </a:r>
          </a:p>
          <a:p>
            <a:r>
              <a:rPr lang="en-US"/>
              <a:t>tree of life</a:t>
            </a:r>
          </a:p>
          <a:p>
            <a:r>
              <a:rPr lang="en-US"/>
              <a:t>• GO terms = GO categorizations</a:t>
            </a:r>
          </a:p>
          <a:p>
            <a:r>
              <a:rPr lang="en-US"/>
              <a:t>• GO term: each with a name (DNA repair) and</a:t>
            </a:r>
          </a:p>
          <a:p>
            <a:r>
              <a:rPr lang="en-US"/>
              <a:t>a unique accession number (GO:0005125)</a:t>
            </a:r>
          </a:p>
          <a:p>
            <a:endParaRPr lang="en-US"/>
          </a:p>
          <a:p>
            <a:pPr eaLnBrk="1" hangingPunct="1"/>
            <a:r>
              <a:rPr lang="en-US"/>
              <a:t>The Gene Ontology (GO) knowledgebase is the world’s largest source of information on the functions of genes.</a:t>
            </a:r>
          </a:p>
        </p:txBody>
      </p:sp>
      <p:sp>
        <p:nvSpPr>
          <p:cNvPr id="67589" name="TextBox 3"/>
          <p:cNvSpPr txBox="1">
            <a:spLocks noChangeArrowheads="1"/>
          </p:cNvSpPr>
          <p:nvPr/>
        </p:nvSpPr>
        <p:spPr bwMode="auto">
          <a:xfrm>
            <a:off x="188913" y="6454775"/>
            <a:ext cx="732604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covered today: </a:t>
            </a:r>
            <a:r>
              <a:rPr lang="en-US" sz="1800" dirty="0" err="1"/>
              <a:t>GOSemSim</a:t>
            </a:r>
            <a:r>
              <a:rPr lang="en-US" sz="1800" dirty="0"/>
              <a:t> (</a:t>
            </a:r>
            <a:r>
              <a:rPr lang="en-US" sz="1800" dirty="0" err="1"/>
              <a:t>bioconductor</a:t>
            </a:r>
            <a:r>
              <a:rPr lang="en-US" sz="1800" dirty="0"/>
              <a:t>), </a:t>
            </a:r>
            <a:r>
              <a:rPr lang="en-US" sz="1800" dirty="0" err="1"/>
              <a:t>Revigo</a:t>
            </a:r>
            <a:r>
              <a:rPr lang="en-US" sz="1800" dirty="0"/>
              <a:t> (http://</a:t>
            </a:r>
            <a:r>
              <a:rPr lang="en-US" sz="1800" dirty="0" err="1"/>
              <a:t>revigo.irb.hr</a:t>
            </a:r>
            <a:r>
              <a:rPr lang="en-US" sz="1800" dirty="0"/>
              <a:t>/)</a:t>
            </a:r>
          </a:p>
        </p:txBody>
      </p:sp>
      <p:sp>
        <p:nvSpPr>
          <p:cNvPr id="2" name="Slide Number Placeholder 1">
            <a:extLst>
              <a:ext uri="{FF2B5EF4-FFF2-40B4-BE49-F238E27FC236}">
                <a16:creationId xmlns:a16="http://schemas.microsoft.com/office/drawing/2014/main" id="{3A4242FF-61F9-E1DC-E156-050F2E600B0F}"/>
              </a:ext>
            </a:extLst>
          </p:cNvPr>
          <p:cNvSpPr>
            <a:spLocks noGrp="1"/>
          </p:cNvSpPr>
          <p:nvPr>
            <p:ph type="sldNum" sz="quarter" idx="12"/>
          </p:nvPr>
        </p:nvSpPr>
        <p:spPr/>
        <p:txBody>
          <a:bodyPr/>
          <a:lstStyle/>
          <a:p>
            <a:pPr>
              <a:defRPr/>
            </a:pPr>
            <a:fld id="{CFB4C283-6600-B448-BED6-4FE3F7984D79}" type="slidenum">
              <a:rPr lang="en-US" smtClean="0"/>
              <a:pPr>
                <a:defRPr/>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atin typeface="Calibri" charset="0"/>
                <a:ea typeface="MS PGothic" charset="0"/>
              </a:rPr>
              <a:t>Gene ontology</a:t>
            </a:r>
          </a:p>
        </p:txBody>
      </p:sp>
      <p:sp>
        <p:nvSpPr>
          <p:cNvPr id="79874" name="Content Placeholder 2"/>
          <p:cNvSpPr>
            <a:spLocks noGrp="1"/>
          </p:cNvSpPr>
          <p:nvPr>
            <p:ph idx="1"/>
          </p:nvPr>
        </p:nvSpPr>
        <p:spPr/>
        <p:txBody>
          <a:bodyPr/>
          <a:lstStyle/>
          <a:p>
            <a:pPr marL="0" indent="0">
              <a:buFont typeface="Arial" charset="0"/>
              <a:buNone/>
            </a:pPr>
            <a:r>
              <a:rPr lang="en-US" sz="2000" b="1">
                <a:latin typeface="Calibri" charset="0"/>
                <a:ea typeface="MS PGothic" charset="0"/>
              </a:rPr>
              <a:t>GO ontologies: GO terms organized in 3 independent controlled vocabularies</a:t>
            </a:r>
          </a:p>
          <a:p>
            <a:pPr marL="0" indent="0">
              <a:buFont typeface="Arial" charset="0"/>
              <a:buNone/>
            </a:pPr>
            <a:r>
              <a:rPr lang="en-US" sz="2000">
                <a:latin typeface="Calibri" charset="0"/>
                <a:ea typeface="MS PGothic" charset="0"/>
              </a:rPr>
              <a:t>• </a:t>
            </a:r>
            <a:r>
              <a:rPr lang="en-US" sz="2000" b="1">
                <a:latin typeface="Calibri" charset="0"/>
                <a:ea typeface="MS PGothic" charset="0"/>
              </a:rPr>
              <a:t>Molecular function</a:t>
            </a:r>
            <a:r>
              <a:rPr lang="en-US" sz="2000">
                <a:latin typeface="Calibri" charset="0"/>
                <a:ea typeface="MS PGothic" charset="0"/>
              </a:rPr>
              <a:t>: represents the biochemical activity of the gene product, such activities could include "ligand", "GTPase”, and "transporter".</a:t>
            </a:r>
          </a:p>
          <a:p>
            <a:pPr marL="0" indent="0">
              <a:buFont typeface="Arial" charset="0"/>
              <a:buNone/>
            </a:pPr>
            <a:r>
              <a:rPr lang="en-US" sz="2000">
                <a:latin typeface="Calibri" charset="0"/>
                <a:ea typeface="MS PGothic" charset="0"/>
              </a:rPr>
              <a:t>• </a:t>
            </a:r>
            <a:r>
              <a:rPr lang="en-US" sz="2000" b="1">
                <a:latin typeface="Calibri" charset="0"/>
                <a:ea typeface="MS PGothic" charset="0"/>
              </a:rPr>
              <a:t>Cellular component</a:t>
            </a:r>
            <a:r>
              <a:rPr lang="en-US" sz="2000">
                <a:latin typeface="Calibri" charset="0"/>
                <a:ea typeface="MS PGothic" charset="0"/>
              </a:rPr>
              <a:t>: refers to the location in the cell of the gene product. Cellular components could include "nucleus”, "lysosome", and "plasma membrane”.</a:t>
            </a:r>
          </a:p>
          <a:p>
            <a:pPr marL="0" indent="0">
              <a:buFont typeface="Arial" charset="0"/>
              <a:buNone/>
            </a:pPr>
            <a:r>
              <a:rPr lang="en-US" sz="2000">
                <a:latin typeface="Calibri" charset="0"/>
                <a:ea typeface="MS PGothic" charset="0"/>
              </a:rPr>
              <a:t>• </a:t>
            </a:r>
            <a:r>
              <a:rPr lang="en-US" sz="2000" b="1">
                <a:latin typeface="Calibri" charset="0"/>
                <a:ea typeface="MS PGothic" charset="0"/>
              </a:rPr>
              <a:t>Biological process</a:t>
            </a:r>
            <a:r>
              <a:rPr lang="en-US" sz="2000">
                <a:latin typeface="Calibri" charset="0"/>
                <a:ea typeface="MS PGothic" charset="0"/>
              </a:rPr>
              <a:t>: refers to the biological role involving the gene or gene product, and could include "transcription", "signal transduction", and "apoptosis". A biological process generally involves a chemical or physical change of the starting material or input.</a:t>
            </a:r>
          </a:p>
        </p:txBody>
      </p:sp>
      <p:sp>
        <p:nvSpPr>
          <p:cNvPr id="2" name="Slide Number Placeholder 1">
            <a:extLst>
              <a:ext uri="{FF2B5EF4-FFF2-40B4-BE49-F238E27FC236}">
                <a16:creationId xmlns:a16="http://schemas.microsoft.com/office/drawing/2014/main" id="{E29CD1B0-C0BB-3CF9-049A-9579DFDED322}"/>
              </a:ext>
            </a:extLst>
          </p:cNvPr>
          <p:cNvSpPr>
            <a:spLocks noGrp="1"/>
          </p:cNvSpPr>
          <p:nvPr>
            <p:ph type="sldNum" sz="quarter" idx="12"/>
          </p:nvPr>
        </p:nvSpPr>
        <p:spPr/>
        <p:txBody>
          <a:bodyPr/>
          <a:lstStyle/>
          <a:p>
            <a:pPr>
              <a:defRPr/>
            </a:pPr>
            <a:fld id="{CFB4C283-6600-B448-BED6-4FE3F7984D79}"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atin typeface="Calibri" charset="0"/>
                <a:ea typeface="MS PGothic" charset="0"/>
              </a:rPr>
              <a:t>KEGG</a:t>
            </a:r>
          </a:p>
        </p:txBody>
      </p:sp>
      <p:sp>
        <p:nvSpPr>
          <p:cNvPr id="80898" name="Rectangle 3"/>
          <p:cNvSpPr>
            <a:spLocks noChangeArrowheads="1"/>
          </p:cNvSpPr>
          <p:nvPr/>
        </p:nvSpPr>
        <p:spPr bwMode="auto">
          <a:xfrm>
            <a:off x="4757738" y="1135063"/>
            <a:ext cx="434702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hlinkClick r:id="rId3"/>
              </a:rPr>
              <a:t>https://www.genome.jp/kegg/pathway.html</a:t>
            </a:r>
            <a:endParaRPr lang="en-US" dirty="0"/>
          </a:p>
          <a:p>
            <a:endParaRPr lang="en-US" dirty="0"/>
          </a:p>
        </p:txBody>
      </p:sp>
      <p:pic>
        <p:nvPicPr>
          <p:cNvPr id="8089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84375"/>
            <a:ext cx="7585075"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4953AC0-9145-D8AB-9CD6-F517788F9288}"/>
              </a:ext>
            </a:extLst>
          </p:cNvPr>
          <p:cNvSpPr>
            <a:spLocks noGrp="1"/>
          </p:cNvSpPr>
          <p:nvPr>
            <p:ph type="sldNum" sz="quarter" idx="12"/>
          </p:nvPr>
        </p:nvSpPr>
        <p:spPr/>
        <p:txBody>
          <a:bodyPr/>
          <a:lstStyle/>
          <a:p>
            <a:pPr>
              <a:defRPr/>
            </a:pPr>
            <a:fld id="{CFB4C283-6600-B448-BED6-4FE3F7984D79}" type="slidenum">
              <a:rPr lang="en-US" smtClean="0"/>
              <a:pPr>
                <a:defRPr/>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Picture 3"/>
          <p:cNvSpPr>
            <a:spLocks noChangeAspect="1"/>
          </p:cNvSpPr>
          <p:nvPr/>
        </p:nvSpPr>
        <p:spPr bwMode="auto">
          <a:xfrm>
            <a:off x="4368800" y="3683000"/>
            <a:ext cx="4318000" cy="2174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53250" name="Title 1"/>
          <p:cNvSpPr>
            <a:spLocks noGrp="1"/>
          </p:cNvSpPr>
          <p:nvPr>
            <p:ph type="title"/>
          </p:nvPr>
        </p:nvSpPr>
        <p:spPr/>
        <p:txBody>
          <a:bodyPr/>
          <a:lstStyle/>
          <a:p>
            <a:r>
              <a:rPr lang="en-US" sz="3600" dirty="0">
                <a:latin typeface="Calibri" charset="0"/>
                <a:ea typeface="MS PGothic" charset="0"/>
              </a:rPr>
              <a:t>Visualization for KEGG pathways </a:t>
            </a:r>
            <a:br>
              <a:rPr lang="en-US" sz="3600" dirty="0">
                <a:latin typeface="Calibri" charset="0"/>
                <a:ea typeface="MS PGothic" charset="0"/>
              </a:rPr>
            </a:br>
            <a:r>
              <a:rPr lang="fr-CH" sz="3600" dirty="0" err="1">
                <a:latin typeface="Calibri" charset="0"/>
                <a:ea typeface="MS PGothic" charset="0"/>
              </a:rPr>
              <a:t>pathview</a:t>
            </a:r>
            <a:r>
              <a:rPr lang="fr-CH" sz="3600" dirty="0">
                <a:latin typeface="Calibri" charset="0"/>
                <a:ea typeface="MS PGothic" charset="0"/>
              </a:rPr>
              <a:t> package</a:t>
            </a:r>
            <a:br>
              <a:rPr lang="en-US" sz="3600" dirty="0">
                <a:latin typeface="Calibri" charset="0"/>
                <a:ea typeface="MS PGothic" charset="0"/>
              </a:rPr>
            </a:br>
            <a:endParaRPr lang="en-US" sz="3600" dirty="0">
              <a:latin typeface="Calibri" charset="0"/>
              <a:ea typeface="MS PGothic" charset="0"/>
            </a:endParaRPr>
          </a:p>
        </p:txBody>
      </p:sp>
      <p:pic>
        <p:nvPicPr>
          <p:cNvPr id="53251" name="Picture 2" descr="A close up of a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195513"/>
            <a:ext cx="5881687" cy="453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2" name="Rectangle 1"/>
          <p:cNvSpPr>
            <a:spLocks noChangeArrowheads="1"/>
          </p:cNvSpPr>
          <p:nvPr/>
        </p:nvSpPr>
        <p:spPr bwMode="auto">
          <a:xfrm>
            <a:off x="457200" y="1277938"/>
            <a:ext cx="83312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fr-CH" dirty="0">
                <a:solidFill>
                  <a:srgbClr val="0432FF"/>
                </a:solidFill>
              </a:rPr>
              <a:t>&gt; </a:t>
            </a:r>
            <a:r>
              <a:rPr lang="fr-CH" dirty="0" err="1">
                <a:solidFill>
                  <a:srgbClr val="0432FF"/>
                </a:solidFill>
              </a:rPr>
              <a:t>pathview</a:t>
            </a:r>
            <a:r>
              <a:rPr lang="fr-CH" dirty="0">
                <a:solidFill>
                  <a:srgbClr val="0432FF"/>
                </a:solidFill>
              </a:rPr>
              <a:t>(</a:t>
            </a:r>
            <a:r>
              <a:rPr lang="fr-CH" dirty="0" err="1">
                <a:solidFill>
                  <a:srgbClr val="0432FF"/>
                </a:solidFill>
              </a:rPr>
              <a:t>gene.data</a:t>
            </a:r>
            <a:r>
              <a:rPr lang="fr-CH" dirty="0">
                <a:solidFill>
                  <a:srgbClr val="0432FF"/>
                </a:solidFill>
              </a:rPr>
              <a:t> = </a:t>
            </a:r>
            <a:r>
              <a:rPr lang="fr-CH" dirty="0" err="1">
                <a:solidFill>
                  <a:srgbClr val="0432FF"/>
                </a:solidFill>
              </a:rPr>
              <a:t>geneList</a:t>
            </a:r>
            <a:r>
              <a:rPr lang="fr-CH" dirty="0">
                <a:solidFill>
                  <a:srgbClr val="0432FF"/>
                </a:solidFill>
              </a:rPr>
              <a:t>, </a:t>
            </a:r>
            <a:r>
              <a:rPr lang="fr-CH" dirty="0" err="1">
                <a:solidFill>
                  <a:srgbClr val="0432FF"/>
                </a:solidFill>
              </a:rPr>
              <a:t>pathway.id</a:t>
            </a:r>
            <a:r>
              <a:rPr lang="fr-CH" dirty="0">
                <a:solidFill>
                  <a:srgbClr val="0432FF"/>
                </a:solidFill>
              </a:rPr>
              <a:t> = "hsa04110", </a:t>
            </a:r>
            <a:r>
              <a:rPr lang="fr-CH" dirty="0" err="1">
                <a:solidFill>
                  <a:srgbClr val="0432FF"/>
                </a:solidFill>
              </a:rPr>
              <a:t>species</a:t>
            </a:r>
            <a:r>
              <a:rPr lang="fr-CH" dirty="0">
                <a:solidFill>
                  <a:srgbClr val="0432FF"/>
                </a:solidFill>
              </a:rPr>
              <a:t> = "</a:t>
            </a:r>
            <a:r>
              <a:rPr lang="fr-CH" dirty="0" err="1">
                <a:solidFill>
                  <a:srgbClr val="0432FF"/>
                </a:solidFill>
              </a:rPr>
              <a:t>hsa</a:t>
            </a:r>
            <a:r>
              <a:rPr lang="fr-CH" dirty="0">
                <a:solidFill>
                  <a:srgbClr val="0432FF"/>
                </a:solidFill>
              </a:rPr>
              <a:t>",</a:t>
            </a:r>
          </a:p>
          <a:p>
            <a:r>
              <a:rPr lang="fr-CH" dirty="0">
                <a:solidFill>
                  <a:srgbClr val="0432FF"/>
                </a:solidFill>
              </a:rPr>
              <a:t>		   </a:t>
            </a:r>
            <a:r>
              <a:rPr lang="fr-CH" dirty="0" err="1">
                <a:solidFill>
                  <a:srgbClr val="0432FF"/>
                </a:solidFill>
              </a:rPr>
              <a:t>limit</a:t>
            </a:r>
            <a:r>
              <a:rPr lang="fr-CH" dirty="0">
                <a:solidFill>
                  <a:srgbClr val="0432FF"/>
                </a:solidFill>
              </a:rPr>
              <a:t> = </a:t>
            </a:r>
            <a:r>
              <a:rPr lang="fr-CH" dirty="0" err="1">
                <a:solidFill>
                  <a:srgbClr val="0432FF"/>
                </a:solidFill>
              </a:rPr>
              <a:t>list</a:t>
            </a:r>
            <a:r>
              <a:rPr lang="fr-CH" dirty="0">
                <a:solidFill>
                  <a:srgbClr val="0432FF"/>
                </a:solidFill>
              </a:rPr>
              <a:t>(</a:t>
            </a:r>
            <a:r>
              <a:rPr lang="fr-CH" dirty="0" err="1">
                <a:solidFill>
                  <a:srgbClr val="0432FF"/>
                </a:solidFill>
              </a:rPr>
              <a:t>gene</a:t>
            </a:r>
            <a:r>
              <a:rPr lang="fr-CH" dirty="0">
                <a:solidFill>
                  <a:srgbClr val="0432FF"/>
                </a:solidFill>
              </a:rPr>
              <a:t>=max(abs(</a:t>
            </a:r>
            <a:r>
              <a:rPr lang="fr-CH" dirty="0" err="1">
                <a:solidFill>
                  <a:srgbClr val="0432FF"/>
                </a:solidFill>
              </a:rPr>
              <a:t>geneList</a:t>
            </a:r>
            <a:r>
              <a:rPr lang="fr-CH" dirty="0">
                <a:solidFill>
                  <a:srgbClr val="0432FF"/>
                </a:solidFill>
              </a:rPr>
              <a:t>)), </a:t>
            </a:r>
            <a:r>
              <a:rPr lang="fr-CH" dirty="0" err="1">
                <a:solidFill>
                  <a:srgbClr val="0432FF"/>
                </a:solidFill>
              </a:rPr>
              <a:t>cpd</a:t>
            </a:r>
            <a:r>
              <a:rPr lang="fr-CH" dirty="0">
                <a:solidFill>
                  <a:srgbClr val="0432FF"/>
                </a:solidFill>
              </a:rPr>
              <a:t>=1))</a:t>
            </a:r>
          </a:p>
        </p:txBody>
      </p:sp>
      <p:sp>
        <p:nvSpPr>
          <p:cNvPr id="2" name="Slide Number Placeholder 1">
            <a:extLst>
              <a:ext uri="{FF2B5EF4-FFF2-40B4-BE49-F238E27FC236}">
                <a16:creationId xmlns:a16="http://schemas.microsoft.com/office/drawing/2014/main" id="{69884E27-C85D-282E-78B5-468BCFFF6C86}"/>
              </a:ext>
            </a:extLst>
          </p:cNvPr>
          <p:cNvSpPr>
            <a:spLocks noGrp="1"/>
          </p:cNvSpPr>
          <p:nvPr>
            <p:ph type="sldNum" sz="quarter" idx="12"/>
          </p:nvPr>
        </p:nvSpPr>
        <p:spPr/>
        <p:txBody>
          <a:bodyPr/>
          <a:lstStyle/>
          <a:p>
            <a:pPr>
              <a:defRPr/>
            </a:pPr>
            <a:fld id="{CFB4C283-6600-B448-BED6-4FE3F7984D79}" type="slidenum">
              <a:rPr lang="en-US" smtClean="0"/>
              <a:pPr>
                <a:defRPr/>
              </a:pPr>
              <a:t>47</a:t>
            </a:fld>
            <a:endParaRPr lang="en-US"/>
          </a:p>
        </p:txBody>
      </p:sp>
    </p:spTree>
    <p:extLst>
      <p:ext uri="{BB962C8B-B14F-4D97-AF65-F5344CB8AC3E}">
        <p14:creationId xmlns:p14="http://schemas.microsoft.com/office/powerpoint/2010/main" val="1246779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atin typeface="Calibri" charset="0"/>
                <a:ea typeface="MS PGothic" charset="0"/>
              </a:rPr>
              <a:t>Reactome</a:t>
            </a:r>
          </a:p>
        </p:txBody>
      </p:sp>
      <p:sp>
        <p:nvSpPr>
          <p:cNvPr id="81922" name="Rectangle 3"/>
          <p:cNvSpPr>
            <a:spLocks noChangeArrowheads="1"/>
          </p:cNvSpPr>
          <p:nvPr/>
        </p:nvSpPr>
        <p:spPr bwMode="auto">
          <a:xfrm>
            <a:off x="6638925" y="747713"/>
            <a:ext cx="22748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hlinkClick r:id="rId3"/>
              </a:rPr>
              <a:t>https://reactome.org/</a:t>
            </a:r>
            <a:endParaRPr lang="en-US"/>
          </a:p>
          <a:p>
            <a:endParaRPr lang="en-US"/>
          </a:p>
        </p:txBody>
      </p:sp>
      <p:pic>
        <p:nvPicPr>
          <p:cNvPr id="819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050" y="2116138"/>
            <a:ext cx="8355013" cy="387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3BE3898-5D36-6117-3260-AB9B0EF7C8DB}"/>
              </a:ext>
            </a:extLst>
          </p:cNvPr>
          <p:cNvSpPr>
            <a:spLocks noGrp="1"/>
          </p:cNvSpPr>
          <p:nvPr>
            <p:ph type="sldNum" sz="quarter" idx="12"/>
          </p:nvPr>
        </p:nvSpPr>
        <p:spPr/>
        <p:txBody>
          <a:bodyPr/>
          <a:lstStyle/>
          <a:p>
            <a:pPr>
              <a:defRPr/>
            </a:pPr>
            <a:fld id="{CFB4C283-6600-B448-BED6-4FE3F7984D79}" type="slidenum">
              <a:rPr lang="en-US" smtClean="0"/>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atin typeface="Calibri" charset="0"/>
                <a:ea typeface="MS PGothic" charset="0"/>
              </a:rPr>
              <a:t>MSigDB</a:t>
            </a:r>
          </a:p>
        </p:txBody>
      </p:sp>
      <p:sp>
        <p:nvSpPr>
          <p:cNvPr id="82946" name="Rectangle 3"/>
          <p:cNvSpPr>
            <a:spLocks noChangeArrowheads="1"/>
          </p:cNvSpPr>
          <p:nvPr/>
        </p:nvSpPr>
        <p:spPr bwMode="auto">
          <a:xfrm>
            <a:off x="2127250" y="1152525"/>
            <a:ext cx="64008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hlinkClick r:id="rId3"/>
              </a:rPr>
              <a:t>https://www.gsea-msigdb.org/gsea/msigdb/index.jsp</a:t>
            </a:r>
            <a:endParaRPr lang="en-US"/>
          </a:p>
          <a:p>
            <a:endParaRPr lang="en-US"/>
          </a:p>
        </p:txBody>
      </p:sp>
      <p:sp>
        <p:nvSpPr>
          <p:cNvPr id="82947" name="Rectangle 4"/>
          <p:cNvSpPr>
            <a:spLocks noChangeArrowheads="1"/>
          </p:cNvSpPr>
          <p:nvPr/>
        </p:nvSpPr>
        <p:spPr bwMode="auto">
          <a:xfrm>
            <a:off x="442913" y="6169025"/>
            <a:ext cx="824388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t>The Hallmark collection:</a:t>
            </a:r>
          </a:p>
          <a:p>
            <a:r>
              <a:rPr lang="en-US">
                <a:hlinkClick r:id="rId4"/>
              </a:rPr>
              <a:t>https://www.ncbi.nlm.nih.gov/pmc/articles/PMC4707969/</a:t>
            </a:r>
            <a:endParaRPr lang="en-US"/>
          </a:p>
          <a:p>
            <a:endParaRPr lang="en-US"/>
          </a:p>
        </p:txBody>
      </p:sp>
      <p:pic>
        <p:nvPicPr>
          <p:cNvPr id="82948"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7588" y="1668463"/>
            <a:ext cx="7366000" cy="3709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49" name="Rectangle 6"/>
          <p:cNvSpPr>
            <a:spLocks noChangeArrowheads="1"/>
          </p:cNvSpPr>
          <p:nvPr/>
        </p:nvSpPr>
        <p:spPr bwMode="auto">
          <a:xfrm>
            <a:off x="457200" y="5551488"/>
            <a:ext cx="62420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t>Download gmt files with version number:</a:t>
            </a:r>
          </a:p>
          <a:p>
            <a:r>
              <a:rPr lang="en-US">
                <a:hlinkClick r:id="rId6"/>
              </a:rPr>
              <a:t>https://www.gsea-msigdb.org/gsea/downloads.jsp</a:t>
            </a:r>
            <a:endParaRPr lang="en-US"/>
          </a:p>
          <a:p>
            <a:endParaRPr lang="en-US"/>
          </a:p>
        </p:txBody>
      </p:sp>
      <p:sp>
        <p:nvSpPr>
          <p:cNvPr id="2" name="Slide Number Placeholder 1">
            <a:extLst>
              <a:ext uri="{FF2B5EF4-FFF2-40B4-BE49-F238E27FC236}">
                <a16:creationId xmlns:a16="http://schemas.microsoft.com/office/drawing/2014/main" id="{962DA1C8-AC34-06E2-4B8C-CA56647D66D7}"/>
              </a:ext>
            </a:extLst>
          </p:cNvPr>
          <p:cNvSpPr>
            <a:spLocks noGrp="1"/>
          </p:cNvSpPr>
          <p:nvPr>
            <p:ph type="sldNum" sz="quarter" idx="12"/>
          </p:nvPr>
        </p:nvSpPr>
        <p:spPr/>
        <p:txBody>
          <a:bodyPr/>
          <a:lstStyle/>
          <a:p>
            <a:pPr>
              <a:defRPr/>
            </a:pPr>
            <a:fld id="{CFB4C283-6600-B448-BED6-4FE3F7984D79}"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dirty="0">
                <a:latin typeface="Calibri" charset="0"/>
                <a:ea typeface="MS PGothic" charset="0"/>
              </a:rPr>
              <a:t>Course material</a:t>
            </a:r>
          </a:p>
        </p:txBody>
      </p:sp>
      <p:sp>
        <p:nvSpPr>
          <p:cNvPr id="9219" name="Content Placeholder 2"/>
          <p:cNvSpPr>
            <a:spLocks noGrp="1"/>
          </p:cNvSpPr>
          <p:nvPr>
            <p:ph idx="1"/>
          </p:nvPr>
        </p:nvSpPr>
        <p:spPr>
          <a:xfrm>
            <a:off x="457200" y="1600200"/>
            <a:ext cx="8229600" cy="4946650"/>
          </a:xfrm>
        </p:spPr>
        <p:txBody>
          <a:bodyPr/>
          <a:lstStyle/>
          <a:p>
            <a:pPr eaLnBrk="1" hangingPunct="1">
              <a:defRPr/>
            </a:pPr>
            <a:r>
              <a:rPr lang="en-US" sz="2400" dirty="0">
                <a:latin typeface="Calibri" charset="0"/>
                <a:ea typeface="MS PGothic" charset="0"/>
                <a:hlinkClick r:id="rId2"/>
              </a:rPr>
              <a:t>https://sib-swiss.github.io/enrichment-analysis-training/</a:t>
            </a:r>
            <a:endParaRPr lang="en-US" sz="2400" dirty="0">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eaLnBrk="1" hangingPunct="1">
              <a:defRPr/>
            </a:pPr>
            <a:r>
              <a:rPr lang="en-US" sz="2400" dirty="0">
                <a:solidFill>
                  <a:srgbClr val="E46C0A"/>
                </a:solidFill>
                <a:latin typeface="Calibri" charset="0"/>
                <a:ea typeface="MS PGothic" charset="0"/>
              </a:rPr>
              <a:t>Feedback</a:t>
            </a:r>
            <a:r>
              <a:rPr lang="en-US" sz="2400" dirty="0">
                <a:latin typeface="Calibri" charset="0"/>
                <a:ea typeface="MS PGothic" charset="0"/>
              </a:rPr>
              <a:t>: survey at the end of the day about your opinion on this course (link sent by course organizer).</a:t>
            </a:r>
          </a:p>
        </p:txBody>
      </p:sp>
      <p:pic>
        <p:nvPicPr>
          <p:cNvPr id="1843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2379663"/>
            <a:ext cx="5808662" cy="2690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29DBA64-8653-1F9C-652F-6920DC4AE3F5}"/>
              </a:ext>
            </a:extLst>
          </p:cNvPr>
          <p:cNvSpPr>
            <a:spLocks noGrp="1"/>
          </p:cNvSpPr>
          <p:nvPr>
            <p:ph type="sldNum" sz="quarter" idx="12"/>
          </p:nvPr>
        </p:nvSpPr>
        <p:spPr/>
        <p:txBody>
          <a:bodyPr/>
          <a:lstStyle/>
          <a:p>
            <a:pPr>
              <a:defRPr/>
            </a:pPr>
            <a:fld id="{CFB4C283-6600-B448-BED6-4FE3F7984D79}"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248F-5A17-6E2E-6422-B913C43760A1}"/>
              </a:ext>
            </a:extLst>
          </p:cNvPr>
          <p:cNvSpPr>
            <a:spLocks noGrp="1"/>
          </p:cNvSpPr>
          <p:nvPr>
            <p:ph type="title"/>
          </p:nvPr>
        </p:nvSpPr>
        <p:spPr>
          <a:xfrm>
            <a:off x="457200" y="-83125"/>
            <a:ext cx="8229600" cy="1143000"/>
          </a:xfrm>
        </p:spPr>
        <p:txBody>
          <a:bodyPr/>
          <a:lstStyle/>
          <a:p>
            <a:r>
              <a:rPr lang="en-US" dirty="0" err="1"/>
              <a:t>msigdbr</a:t>
            </a:r>
            <a:r>
              <a:rPr lang="en-US" dirty="0"/>
              <a:t> package</a:t>
            </a:r>
          </a:p>
        </p:txBody>
      </p:sp>
      <p:sp>
        <p:nvSpPr>
          <p:cNvPr id="4" name="Slide Number Placeholder 3">
            <a:extLst>
              <a:ext uri="{FF2B5EF4-FFF2-40B4-BE49-F238E27FC236}">
                <a16:creationId xmlns:a16="http://schemas.microsoft.com/office/drawing/2014/main" id="{70E6602D-4FFF-9227-710C-C3E1E221BA85}"/>
              </a:ext>
            </a:extLst>
          </p:cNvPr>
          <p:cNvSpPr>
            <a:spLocks noGrp="1"/>
          </p:cNvSpPr>
          <p:nvPr>
            <p:ph type="sldNum" sz="quarter" idx="12"/>
          </p:nvPr>
        </p:nvSpPr>
        <p:spPr/>
        <p:txBody>
          <a:bodyPr/>
          <a:lstStyle/>
          <a:p>
            <a:pPr>
              <a:defRPr/>
            </a:pPr>
            <a:fld id="{CFB4C283-6600-B448-BED6-4FE3F7984D79}" type="slidenum">
              <a:rPr lang="en-US" smtClean="0"/>
              <a:pPr>
                <a:defRPr/>
              </a:pPr>
              <a:t>50</a:t>
            </a:fld>
            <a:endParaRPr lang="en-US"/>
          </a:p>
        </p:txBody>
      </p:sp>
      <p:sp>
        <p:nvSpPr>
          <p:cNvPr id="6" name="TextBox 5">
            <a:extLst>
              <a:ext uri="{FF2B5EF4-FFF2-40B4-BE49-F238E27FC236}">
                <a16:creationId xmlns:a16="http://schemas.microsoft.com/office/drawing/2014/main" id="{F89C8556-4C10-2294-32B3-1629F0AC8AE7}"/>
              </a:ext>
            </a:extLst>
          </p:cNvPr>
          <p:cNvSpPr txBox="1"/>
          <p:nvPr/>
        </p:nvSpPr>
        <p:spPr>
          <a:xfrm>
            <a:off x="0" y="6429278"/>
            <a:ext cx="6121730" cy="646331"/>
          </a:xfrm>
          <a:prstGeom prst="rect">
            <a:avLst/>
          </a:prstGeom>
          <a:noFill/>
        </p:spPr>
        <p:txBody>
          <a:bodyPr wrap="square">
            <a:spAutoFit/>
          </a:bodyPr>
          <a:lstStyle/>
          <a:p>
            <a:r>
              <a:rPr lang="en-US" dirty="0">
                <a:hlinkClick r:id="rId2"/>
              </a:rPr>
              <a:t>https://cran.r-project.org/web/packages/msigdbr/index.html</a:t>
            </a:r>
            <a:endParaRPr lang="en-US" dirty="0"/>
          </a:p>
          <a:p>
            <a:endParaRPr lang="en-US" dirty="0"/>
          </a:p>
        </p:txBody>
      </p:sp>
      <p:pic>
        <p:nvPicPr>
          <p:cNvPr id="7" name="Picture 6">
            <a:extLst>
              <a:ext uri="{FF2B5EF4-FFF2-40B4-BE49-F238E27FC236}">
                <a16:creationId xmlns:a16="http://schemas.microsoft.com/office/drawing/2014/main" id="{B3455D7F-9BDE-1D7B-DE4F-07356D676AEA}"/>
              </a:ext>
            </a:extLst>
          </p:cNvPr>
          <p:cNvPicPr>
            <a:picLocks noChangeAspect="1"/>
          </p:cNvPicPr>
          <p:nvPr/>
        </p:nvPicPr>
        <p:blipFill>
          <a:blip r:embed="rId3"/>
          <a:stretch>
            <a:fillRect/>
          </a:stretch>
        </p:blipFill>
        <p:spPr>
          <a:xfrm>
            <a:off x="685800" y="1323020"/>
            <a:ext cx="5867400" cy="2970602"/>
          </a:xfrm>
          <a:prstGeom prst="rect">
            <a:avLst/>
          </a:prstGeom>
        </p:spPr>
      </p:pic>
      <p:sp>
        <p:nvSpPr>
          <p:cNvPr id="8" name="TextBox 7">
            <a:extLst>
              <a:ext uri="{FF2B5EF4-FFF2-40B4-BE49-F238E27FC236}">
                <a16:creationId xmlns:a16="http://schemas.microsoft.com/office/drawing/2014/main" id="{1C810CC3-F1D4-DEA3-70EF-68B8666FD13C}"/>
              </a:ext>
            </a:extLst>
          </p:cNvPr>
          <p:cNvSpPr txBox="1"/>
          <p:nvPr/>
        </p:nvSpPr>
        <p:spPr>
          <a:xfrm>
            <a:off x="685800" y="958338"/>
            <a:ext cx="2993063" cy="369332"/>
          </a:xfrm>
          <a:prstGeom prst="rect">
            <a:avLst/>
          </a:prstGeom>
          <a:noFill/>
        </p:spPr>
        <p:txBody>
          <a:bodyPr wrap="none" rtlCol="0">
            <a:spAutoFit/>
          </a:bodyPr>
          <a:lstStyle/>
          <a:p>
            <a:r>
              <a:rPr lang="en-US" dirty="0"/>
              <a:t>Homologues for other species</a:t>
            </a:r>
          </a:p>
        </p:txBody>
      </p:sp>
      <p:sp>
        <p:nvSpPr>
          <p:cNvPr id="9" name="TextBox 8">
            <a:extLst>
              <a:ext uri="{FF2B5EF4-FFF2-40B4-BE49-F238E27FC236}">
                <a16:creationId xmlns:a16="http://schemas.microsoft.com/office/drawing/2014/main" id="{4E620F0C-D876-A525-DB9C-CEEEFCDE6E5F}"/>
              </a:ext>
            </a:extLst>
          </p:cNvPr>
          <p:cNvSpPr txBox="1"/>
          <p:nvPr/>
        </p:nvSpPr>
        <p:spPr>
          <a:xfrm>
            <a:off x="403761" y="4439308"/>
            <a:ext cx="2444708" cy="646331"/>
          </a:xfrm>
          <a:prstGeom prst="rect">
            <a:avLst/>
          </a:prstGeom>
          <a:noFill/>
        </p:spPr>
        <p:txBody>
          <a:bodyPr wrap="none" rtlCol="0">
            <a:spAutoFit/>
          </a:bodyPr>
          <a:lstStyle/>
          <a:p>
            <a:r>
              <a:rPr lang="en-US" dirty="0"/>
              <a:t>Helper function to view </a:t>
            </a:r>
          </a:p>
          <a:p>
            <a:r>
              <a:rPr lang="en-US" dirty="0"/>
              <a:t>available collections</a:t>
            </a:r>
          </a:p>
        </p:txBody>
      </p:sp>
      <p:pic>
        <p:nvPicPr>
          <p:cNvPr id="10" name="Picture 9">
            <a:extLst>
              <a:ext uri="{FF2B5EF4-FFF2-40B4-BE49-F238E27FC236}">
                <a16:creationId xmlns:a16="http://schemas.microsoft.com/office/drawing/2014/main" id="{12D344EF-D8B9-DED7-2D78-4EDD6014939B}"/>
              </a:ext>
            </a:extLst>
          </p:cNvPr>
          <p:cNvPicPr>
            <a:picLocks noChangeAspect="1"/>
          </p:cNvPicPr>
          <p:nvPr/>
        </p:nvPicPr>
        <p:blipFill>
          <a:blip r:embed="rId4"/>
          <a:stretch>
            <a:fillRect/>
          </a:stretch>
        </p:blipFill>
        <p:spPr>
          <a:xfrm>
            <a:off x="2931847" y="4439308"/>
            <a:ext cx="3083005" cy="2006536"/>
          </a:xfrm>
          <a:prstGeom prst="rect">
            <a:avLst/>
          </a:prstGeom>
        </p:spPr>
      </p:pic>
    </p:spTree>
    <p:extLst>
      <p:ext uri="{BB962C8B-B14F-4D97-AF65-F5344CB8AC3E}">
        <p14:creationId xmlns:p14="http://schemas.microsoft.com/office/powerpoint/2010/main" val="2762239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Calibri" charset="0"/>
                <a:ea typeface="MS PGothic" charset="0"/>
              </a:rPr>
              <a:t>WikiPathways</a:t>
            </a:r>
          </a:p>
        </p:txBody>
      </p:sp>
      <p:sp>
        <p:nvSpPr>
          <p:cNvPr id="83970" name="Rectangle 3"/>
          <p:cNvSpPr>
            <a:spLocks noChangeArrowheads="1"/>
          </p:cNvSpPr>
          <p:nvPr/>
        </p:nvSpPr>
        <p:spPr bwMode="auto">
          <a:xfrm>
            <a:off x="1822450" y="1168400"/>
            <a:ext cx="6858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hlinkClick r:id="rId3"/>
              </a:rPr>
              <a:t>https://www.wikipathways.org/index.php/WikiPathways</a:t>
            </a:r>
            <a:endParaRPr lang="en-US"/>
          </a:p>
          <a:p>
            <a:endParaRPr lang="en-US"/>
          </a:p>
        </p:txBody>
      </p:sp>
      <p:pic>
        <p:nvPicPr>
          <p:cNvPr id="8397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225" y="1930400"/>
            <a:ext cx="8686800" cy="397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791998F-1692-EA37-6F46-2601EEF1ADCA}"/>
              </a:ext>
            </a:extLst>
          </p:cNvPr>
          <p:cNvSpPr>
            <a:spLocks noGrp="1"/>
          </p:cNvSpPr>
          <p:nvPr>
            <p:ph type="sldNum" sz="quarter" idx="12"/>
          </p:nvPr>
        </p:nvSpPr>
        <p:spPr/>
        <p:txBody>
          <a:bodyPr/>
          <a:lstStyle/>
          <a:p>
            <a:pPr>
              <a:defRPr/>
            </a:pPr>
            <a:fld id="{CFB4C283-6600-B448-BED6-4FE3F7984D79}"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atin typeface="Calibri" charset="0"/>
                <a:ea typeface="MS PGothic" charset="0"/>
              </a:rPr>
              <a:t>GSEA of other gene sets in R</a:t>
            </a:r>
          </a:p>
        </p:txBody>
      </p:sp>
      <p:pic>
        <p:nvPicPr>
          <p:cNvPr id="696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907" y="1803400"/>
            <a:ext cx="8318500" cy="107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4"/>
          <p:cNvSpPr txBox="1">
            <a:spLocks noChangeArrowheads="1"/>
          </p:cNvSpPr>
          <p:nvPr/>
        </p:nvSpPr>
        <p:spPr bwMode="auto">
          <a:xfrm>
            <a:off x="190907" y="1368187"/>
            <a:ext cx="637251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KEGG: </a:t>
            </a:r>
            <a:r>
              <a:rPr lang="en-US" sz="1800" dirty="0" err="1"/>
              <a:t>ClusterProfiler</a:t>
            </a:r>
            <a:r>
              <a:rPr lang="en-US" sz="1800" dirty="0"/>
              <a:t> built-in function for GSEA of KEGG pathways</a:t>
            </a:r>
          </a:p>
        </p:txBody>
      </p:sp>
      <p:sp>
        <p:nvSpPr>
          <p:cNvPr id="69636" name="TextBox 5"/>
          <p:cNvSpPr txBox="1">
            <a:spLocks noChangeArrowheads="1"/>
          </p:cNvSpPr>
          <p:nvPr/>
        </p:nvSpPr>
        <p:spPr bwMode="auto">
          <a:xfrm>
            <a:off x="190907" y="3003332"/>
            <a:ext cx="843131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User-defined gene set collection: Import a .</a:t>
            </a:r>
            <a:r>
              <a:rPr lang="en-US" sz="1800" dirty="0" err="1"/>
              <a:t>gmt</a:t>
            </a:r>
            <a:r>
              <a:rPr lang="en-US" sz="1800" dirty="0"/>
              <a:t> file of gene sets and convert to TERM2GENE data frame needed for </a:t>
            </a:r>
            <a:r>
              <a:rPr lang="en-US" sz="1800" dirty="0" err="1"/>
              <a:t>clusterProfiler</a:t>
            </a:r>
            <a:r>
              <a:rPr lang="en-US" sz="1800" dirty="0"/>
              <a:t>:</a:t>
            </a:r>
          </a:p>
        </p:txBody>
      </p:sp>
      <p:sp>
        <p:nvSpPr>
          <p:cNvPr id="69637" name="TextBox 6"/>
          <p:cNvSpPr txBox="1">
            <a:spLocks noChangeArrowheads="1"/>
          </p:cNvSpPr>
          <p:nvPr/>
        </p:nvSpPr>
        <p:spPr bwMode="auto">
          <a:xfrm>
            <a:off x="190907" y="5728615"/>
            <a:ext cx="66897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Conversion of gene ID types with </a:t>
            </a:r>
            <a:r>
              <a:rPr lang="en-US" sz="1800" dirty="0" err="1"/>
              <a:t>clusterProfiler</a:t>
            </a:r>
            <a:r>
              <a:rPr lang="en-US" sz="1800" dirty="0"/>
              <a:t> (or </a:t>
            </a:r>
            <a:r>
              <a:rPr lang="en-US" sz="1800" dirty="0" err="1"/>
              <a:t>biomaRt</a:t>
            </a:r>
            <a:r>
              <a:rPr lang="en-US" sz="1800" dirty="0"/>
              <a:t> package)</a:t>
            </a:r>
          </a:p>
        </p:txBody>
      </p:sp>
      <p:pic>
        <p:nvPicPr>
          <p:cNvPr id="6963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607" y="6030790"/>
            <a:ext cx="640080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9" name="TextBox 8"/>
          <p:cNvSpPr txBox="1">
            <a:spLocks noChangeArrowheads="1"/>
          </p:cNvSpPr>
          <p:nvPr/>
        </p:nvSpPr>
        <p:spPr bwMode="auto">
          <a:xfrm>
            <a:off x="597307" y="6399213"/>
            <a:ext cx="751327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err="1"/>
              <a:t>biomaRt</a:t>
            </a:r>
            <a:r>
              <a:rPr lang="en-US" sz="1800" dirty="0"/>
              <a:t>: </a:t>
            </a:r>
            <a:r>
              <a:rPr lang="en-US" sz="1800" dirty="0">
                <a:hlinkClick r:id="rId4"/>
              </a:rPr>
              <a:t>https://bioconductor.org/packages/release/bioc/html/biomaRt.html</a:t>
            </a:r>
            <a:endParaRPr lang="en-US" sz="1800" dirty="0"/>
          </a:p>
          <a:p>
            <a:pPr eaLnBrk="1" hangingPunct="1"/>
            <a:endParaRPr lang="en-US" sz="1800" dirty="0"/>
          </a:p>
        </p:txBody>
      </p:sp>
      <p:pic>
        <p:nvPicPr>
          <p:cNvPr id="69640"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15309" y="3312512"/>
            <a:ext cx="23495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64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3620" y="4081649"/>
            <a:ext cx="3025835" cy="1389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4C4EFF0-B378-DE96-C3E0-BDCFDAC6BA58}"/>
              </a:ext>
            </a:extLst>
          </p:cNvPr>
          <p:cNvSpPr>
            <a:spLocks noGrp="1"/>
          </p:cNvSpPr>
          <p:nvPr>
            <p:ph type="sldNum" sz="quarter" idx="12"/>
          </p:nvPr>
        </p:nvSpPr>
        <p:spPr/>
        <p:txBody>
          <a:bodyPr/>
          <a:lstStyle/>
          <a:p>
            <a:pPr>
              <a:defRPr/>
            </a:pPr>
            <a:fld id="{CFB4C283-6600-B448-BED6-4FE3F7984D79}" type="slidenum">
              <a:rPr lang="en-US" smtClean="0"/>
              <a:pPr>
                <a:defRPr/>
              </a:pPr>
              <a:t>52</a:t>
            </a:fld>
            <a:endParaRPr lang="en-US"/>
          </a:p>
        </p:txBody>
      </p:sp>
      <p:pic>
        <p:nvPicPr>
          <p:cNvPr id="4" name="Picture 3">
            <a:extLst>
              <a:ext uri="{FF2B5EF4-FFF2-40B4-BE49-F238E27FC236}">
                <a16:creationId xmlns:a16="http://schemas.microsoft.com/office/drawing/2014/main" id="{1C2E5AA2-03B2-BA8D-A0E4-87C4E9BEF968}"/>
              </a:ext>
            </a:extLst>
          </p:cNvPr>
          <p:cNvPicPr>
            <a:picLocks noChangeAspect="1"/>
          </p:cNvPicPr>
          <p:nvPr/>
        </p:nvPicPr>
        <p:blipFill>
          <a:blip r:embed="rId7"/>
          <a:stretch>
            <a:fillRect/>
          </a:stretch>
        </p:blipFill>
        <p:spPr>
          <a:xfrm>
            <a:off x="24545" y="4031415"/>
            <a:ext cx="5394727" cy="1489589"/>
          </a:xfrm>
          <a:prstGeom prst="rect">
            <a:avLst/>
          </a:prstGeom>
        </p:spPr>
      </p:pic>
      <p:sp>
        <p:nvSpPr>
          <p:cNvPr id="5" name="TextBox 6">
            <a:extLst>
              <a:ext uri="{FF2B5EF4-FFF2-40B4-BE49-F238E27FC236}">
                <a16:creationId xmlns:a16="http://schemas.microsoft.com/office/drawing/2014/main" id="{0C230EC0-7822-91F3-7AB3-F0E1D3408F8F}"/>
              </a:ext>
            </a:extLst>
          </p:cNvPr>
          <p:cNvSpPr txBox="1">
            <a:spLocks noChangeArrowheads="1"/>
          </p:cNvSpPr>
          <p:nvPr/>
        </p:nvSpPr>
        <p:spPr bwMode="auto">
          <a:xfrm>
            <a:off x="470307" y="3641042"/>
            <a:ext cx="710162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Converts a </a:t>
            </a:r>
            <a:r>
              <a:rPr lang="en-US" sz="1800" dirty="0" err="1"/>
              <a:t>gmt</a:t>
            </a:r>
            <a:r>
              <a:rPr lang="en-US" sz="1800" dirty="0"/>
              <a:t> text file with 1 gene set per line to a 2-column data frame: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4</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We have seen how to perform GSEA using the built-in GO gene sets. Please perform GSEA with the built-in KEGG pathways, as well as with the hallmark gene sets obtained from </a:t>
            </a:r>
            <a:r>
              <a:rPr lang="en-US" sz="2400" dirty="0" err="1">
                <a:ea typeface="ＭＳ Ｐゴシック" charset="0"/>
                <a:cs typeface="ＭＳ Ｐゴシック" charset="0"/>
              </a:rPr>
              <a:t>MSigDB</a:t>
            </a:r>
            <a:r>
              <a:rPr lang="en-US" sz="2400" dirty="0">
                <a:ea typeface="ＭＳ Ｐゴシック" charset="0"/>
                <a:cs typeface="ＭＳ Ｐゴシック" charset="0"/>
              </a:rPr>
              <a: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4: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 and hallmark gene sets downloaded from </a:t>
            </a:r>
            <a:r>
              <a:rPr lang="en-US" sz="2000" dirty="0" err="1">
                <a:solidFill>
                  <a:schemeClr val="accent6">
                    <a:lumMod val="75000"/>
                  </a:schemeClr>
                </a:solidFill>
                <a:ea typeface="ＭＳ Ｐゴシック" charset="0"/>
                <a:cs typeface="ＭＳ Ｐゴシック" charset="0"/>
              </a:rPr>
              <a:t>MSigDB</a:t>
            </a:r>
            <a:endParaRPr lang="en-US" sz="2000" dirty="0">
              <a:solidFill>
                <a:schemeClr val="accent6">
                  <a:lumMod val="75000"/>
                </a:schemeClr>
              </a:solidFill>
              <a:ea typeface="ＭＳ Ｐゴシック" charset="0"/>
              <a:cs typeface="ＭＳ Ｐゴシック" charset="0"/>
            </a:endParaRPr>
          </a:p>
          <a:p>
            <a:pPr lvl="1" eaLnBrk="1" hangingPunct="1">
              <a:buFontTx/>
              <a:buChar char="-"/>
              <a:defRPr/>
            </a:pPr>
            <a:r>
              <a:rPr lang="en-US" sz="1600" dirty="0">
                <a:ea typeface="ＭＳ Ｐゴシック" charset="0"/>
                <a:cs typeface="+mn-cs"/>
              </a:rPr>
              <a:t>First convert the gene symbols to </a:t>
            </a:r>
            <a:r>
              <a:rPr lang="en-US" sz="1600" dirty="0" err="1">
                <a:ea typeface="ＭＳ Ｐゴシック" charset="0"/>
                <a:cs typeface="+mn-cs"/>
              </a:rPr>
              <a:t>EntrezID</a:t>
            </a:r>
            <a:r>
              <a:rPr lang="en-US" sz="1600" dirty="0">
                <a:ea typeface="ＭＳ Ｐゴシック" charset="0"/>
                <a:cs typeface="+mn-cs"/>
              </a:rPr>
              <a:t>, then perform a GSEA of KEGG pathways (with argument </a:t>
            </a:r>
            <a:r>
              <a:rPr lang="en-US" sz="1600" dirty="0" err="1">
                <a:ea typeface="ＭＳ Ｐゴシック" charset="0"/>
                <a:cs typeface="+mn-cs"/>
              </a:rPr>
              <a:t>minGSSize</a:t>
            </a:r>
            <a:r>
              <a:rPr lang="en-US" sz="1600" dirty="0">
                <a:ea typeface="ＭＳ Ｐゴシック" charset="0"/>
                <a:cs typeface="+mn-cs"/>
              </a:rPr>
              <a:t>=30). </a:t>
            </a:r>
          </a:p>
          <a:p>
            <a:pPr lvl="1" eaLnBrk="1" hangingPunct="1">
              <a:buFontTx/>
              <a:buChar char="-"/>
              <a:defRPr/>
            </a:pPr>
            <a:r>
              <a:rPr lang="en-US" sz="1600" dirty="0">
                <a:ea typeface="ＭＳ Ｐゴシック" charset="0"/>
                <a:cs typeface="+mn-cs"/>
              </a:rPr>
              <a:t>Explore the results.  Is there an immune-related gene set coming up? Is there a Natural killer gene set coming up?</a:t>
            </a:r>
          </a:p>
          <a:p>
            <a:pPr lvl="1" eaLnBrk="1" hangingPunct="1">
              <a:buFontTx/>
              <a:buChar char="-"/>
              <a:defRPr/>
            </a:pPr>
            <a:r>
              <a:rPr lang="en-US" sz="1600" dirty="0">
                <a:ea typeface="ＭＳ Ｐゴシック" charset="0"/>
                <a:cs typeface="+mn-cs"/>
              </a:rPr>
              <a:t>Using </a:t>
            </a:r>
            <a:r>
              <a:rPr lang="en-US" sz="1600" dirty="0" err="1">
                <a:ea typeface="ＭＳ Ｐゴシック" charset="0"/>
                <a:cs typeface="+mn-cs"/>
              </a:rPr>
              <a:t>msigdbr</a:t>
            </a:r>
            <a:r>
              <a:rPr lang="en-US" sz="1600" dirty="0">
                <a:ea typeface="ＭＳ Ｐゴシック" charset="0"/>
                <a:cs typeface="+mn-cs"/>
              </a:rPr>
              <a:t>, obtain a TERM2GENE </a:t>
            </a:r>
            <a:r>
              <a:rPr lang="en-US" sz="1600" dirty="0" err="1">
                <a:ea typeface="ＭＳ Ｐゴシック" charset="0"/>
                <a:cs typeface="+mn-cs"/>
              </a:rPr>
              <a:t>data.frame</a:t>
            </a:r>
            <a:r>
              <a:rPr lang="en-US" sz="1600" dirty="0">
                <a:ea typeface="ＭＳ Ｐゴシック" charset="0"/>
                <a:cs typeface="+mn-cs"/>
              </a:rPr>
              <a:t> of the Hallmark gene sets and run a GSEA. How many significant gene sets are there?</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20D0407C-C799-0A1F-66F1-ABC47D664232}"/>
              </a:ext>
            </a:extLst>
          </p:cNvPr>
          <p:cNvSpPr>
            <a:spLocks noGrp="1"/>
          </p:cNvSpPr>
          <p:nvPr>
            <p:ph type="sldNum" sz="quarter" idx="12"/>
          </p:nvPr>
        </p:nvSpPr>
        <p:spPr/>
        <p:txBody>
          <a:bodyPr/>
          <a:lstStyle/>
          <a:p>
            <a:pPr>
              <a:defRPr/>
            </a:pPr>
            <a:fld id="{CFB4C283-6600-B448-BED6-4FE3F7984D79}"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fr-CH" dirty="0">
                <a:latin typeface="Calibri" charset="0"/>
                <a:ea typeface="MS PGothic" charset="0"/>
              </a:rPr>
              <a:t>Enrichment/functional analysis - summary</a:t>
            </a:r>
          </a:p>
        </p:txBody>
      </p:sp>
      <p:pic>
        <p:nvPicPr>
          <p:cNvPr id="7270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6" y="1755484"/>
            <a:ext cx="9074504" cy="4667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EADF1A3-2526-F994-5CB0-6B2F6D24E7F8}"/>
              </a:ext>
            </a:extLst>
          </p:cNvPr>
          <p:cNvSpPr>
            <a:spLocks noGrp="1"/>
          </p:cNvSpPr>
          <p:nvPr>
            <p:ph type="sldNum" sz="quarter" idx="12"/>
          </p:nvPr>
        </p:nvSpPr>
        <p:spPr/>
        <p:txBody>
          <a:bodyPr/>
          <a:lstStyle/>
          <a:p>
            <a:pPr>
              <a:defRPr/>
            </a:pPr>
            <a:fld id="{CFB4C283-6600-B448-BED6-4FE3F7984D79}"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03650"/>
            <a:ext cx="9144000" cy="211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0" name="Rectangle 3"/>
          <p:cNvSpPr>
            <a:spLocks noChangeArrowheads="1"/>
          </p:cNvSpPr>
          <p:nvPr/>
        </p:nvSpPr>
        <p:spPr bwMode="auto">
          <a:xfrm>
            <a:off x="153988" y="1474788"/>
            <a:ext cx="8780462" cy="1814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2800"/>
              <a:t>Signaling pathway impact analysis (SPIA) </a:t>
            </a:r>
          </a:p>
          <a:p>
            <a:pPr eaLnBrk="1" hangingPunct="1"/>
            <a:r>
              <a:rPr lang="en-US" sz="2800"/>
              <a:t>Identification of dys-regulated pathways: taking into account gene interaction information + fold changes and adjusted p‐values from differential expression analysis</a:t>
            </a:r>
          </a:p>
        </p:txBody>
      </p:sp>
      <p:sp>
        <p:nvSpPr>
          <p:cNvPr id="73731" name="Rectangle 4"/>
          <p:cNvSpPr>
            <a:spLocks noChangeArrowheads="1"/>
          </p:cNvSpPr>
          <p:nvPr/>
        </p:nvSpPr>
        <p:spPr bwMode="auto">
          <a:xfrm>
            <a:off x="153987" y="5964238"/>
            <a:ext cx="767767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1" hangingPunct="1"/>
            <a:r>
              <a:rPr lang="en-US" dirty="0">
                <a:hlinkClick r:id="rId3"/>
              </a:rPr>
              <a:t>https://bioconductor.org/packages/release/bioc/html/SPIA.html</a:t>
            </a:r>
            <a:endParaRPr lang="en-US"/>
          </a:p>
          <a:p>
            <a:pPr eaLnBrk="1" hangingPunct="1"/>
            <a:endParaRPr lang="en-US" dirty="0"/>
          </a:p>
        </p:txBody>
      </p:sp>
      <p:sp>
        <p:nvSpPr>
          <p:cNvPr id="73732" name="Title 1"/>
          <p:cNvSpPr txBox="1">
            <a:spLocks/>
          </p:cNvSpPr>
          <p:nvPr/>
        </p:nvSpPr>
        <p:spPr bwMode="auto">
          <a:xfrm>
            <a:off x="252413" y="331788"/>
            <a:ext cx="8582025"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n-US" sz="3600"/>
              <a:t>Functional analysis: </a:t>
            </a:r>
            <a:r>
              <a:rPr lang="en-US" sz="3600" b="1"/>
              <a:t>Pathway topology tools</a:t>
            </a:r>
          </a:p>
        </p:txBody>
      </p:sp>
      <p:sp>
        <p:nvSpPr>
          <p:cNvPr id="2" name="Slide Number Placeholder 1">
            <a:extLst>
              <a:ext uri="{FF2B5EF4-FFF2-40B4-BE49-F238E27FC236}">
                <a16:creationId xmlns:a16="http://schemas.microsoft.com/office/drawing/2014/main" id="{8C92752F-3CCD-4602-0F06-5816586FF3EE}"/>
              </a:ext>
            </a:extLst>
          </p:cNvPr>
          <p:cNvSpPr>
            <a:spLocks noGrp="1"/>
          </p:cNvSpPr>
          <p:nvPr>
            <p:ph type="sldNum" sz="quarter" idx="12"/>
          </p:nvPr>
        </p:nvSpPr>
        <p:spPr/>
        <p:txBody>
          <a:bodyPr/>
          <a:lstStyle/>
          <a:p>
            <a:pPr>
              <a:defRPr/>
            </a:pPr>
            <a:fld id="{CFB4C283-6600-B448-BED6-4FE3F7984D79}"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Single-sample gene set variation analysis</a:t>
            </a:r>
          </a:p>
        </p:txBody>
      </p:sp>
      <p:pic>
        <p:nvPicPr>
          <p:cNvPr id="4" name="Picture 3"/>
          <p:cNvPicPr>
            <a:picLocks noChangeAspect="1"/>
          </p:cNvPicPr>
          <p:nvPr/>
        </p:nvPicPr>
        <p:blipFill>
          <a:blip r:embed="rId3"/>
          <a:stretch>
            <a:fillRect/>
          </a:stretch>
        </p:blipFill>
        <p:spPr>
          <a:xfrm>
            <a:off x="2212089" y="1629093"/>
            <a:ext cx="4381850" cy="4166557"/>
          </a:xfrm>
          <a:prstGeom prst="rect">
            <a:avLst/>
          </a:prstGeom>
        </p:spPr>
      </p:pic>
      <p:sp>
        <p:nvSpPr>
          <p:cNvPr id="5" name="Rectangle 4"/>
          <p:cNvSpPr/>
          <p:nvPr/>
        </p:nvSpPr>
        <p:spPr>
          <a:xfrm>
            <a:off x="0" y="6488668"/>
            <a:ext cx="4124033" cy="646331"/>
          </a:xfrm>
          <a:prstGeom prst="rect">
            <a:avLst/>
          </a:prstGeom>
        </p:spPr>
        <p:txBody>
          <a:bodyPr wrap="none">
            <a:spAutoFit/>
          </a:bodyPr>
          <a:lstStyle/>
          <a:p>
            <a:r>
              <a:rPr lang="en-US" dirty="0">
                <a:hlinkClick r:id="rId4"/>
              </a:rPr>
              <a:t>https://www.jci.org/articles/view/129558</a:t>
            </a:r>
            <a:endParaRPr lang="en-US" dirty="0"/>
          </a:p>
          <a:p>
            <a:endParaRPr lang="en-US" dirty="0"/>
          </a:p>
        </p:txBody>
      </p:sp>
      <p:sp>
        <p:nvSpPr>
          <p:cNvPr id="8" name="Rectangle 7"/>
          <p:cNvSpPr/>
          <p:nvPr/>
        </p:nvSpPr>
        <p:spPr>
          <a:xfrm>
            <a:off x="39178" y="5714250"/>
            <a:ext cx="6554761" cy="923330"/>
          </a:xfrm>
          <a:prstGeom prst="rect">
            <a:avLst/>
          </a:prstGeom>
        </p:spPr>
        <p:txBody>
          <a:bodyPr wrap="square">
            <a:spAutoFit/>
          </a:bodyPr>
          <a:lstStyle/>
          <a:p>
            <a:r>
              <a:rPr lang="en-US" dirty="0"/>
              <a:t>GSVA: </a:t>
            </a:r>
            <a:r>
              <a:rPr lang="en-US" dirty="0">
                <a:hlinkClick r:id="rId5"/>
              </a:rPr>
              <a:t>https://bioconductor.org/packages/release/bioc/html/GSVA.html</a:t>
            </a:r>
            <a:endParaRPr lang="en-US" dirty="0"/>
          </a:p>
          <a:p>
            <a:endParaRPr lang="en-US" dirty="0"/>
          </a:p>
        </p:txBody>
      </p:sp>
      <p:sp>
        <p:nvSpPr>
          <p:cNvPr id="3" name="Slide Number Placeholder 2">
            <a:extLst>
              <a:ext uri="{FF2B5EF4-FFF2-40B4-BE49-F238E27FC236}">
                <a16:creationId xmlns:a16="http://schemas.microsoft.com/office/drawing/2014/main" id="{7D411D02-5B44-2BDC-F4A2-925A504F10E6}"/>
              </a:ext>
            </a:extLst>
          </p:cNvPr>
          <p:cNvSpPr>
            <a:spLocks noGrp="1"/>
          </p:cNvSpPr>
          <p:nvPr>
            <p:ph type="sldNum" sz="quarter" idx="12"/>
          </p:nvPr>
        </p:nvSpPr>
        <p:spPr/>
        <p:txBody>
          <a:bodyPr/>
          <a:lstStyle/>
          <a:p>
            <a:pPr>
              <a:defRPr/>
            </a:pPr>
            <a:fld id="{CFB4C283-6600-B448-BED6-4FE3F7984D79}" type="slidenum">
              <a:rPr lang="en-US" smtClean="0"/>
              <a:pPr>
                <a:defRPr/>
              </a:pPr>
              <a:t>56</a:t>
            </a:fld>
            <a:endParaRPr lang="en-US"/>
          </a:p>
        </p:txBody>
      </p:sp>
    </p:spTree>
    <p:extLst>
      <p:ext uri="{BB962C8B-B14F-4D97-AF65-F5344CB8AC3E}">
        <p14:creationId xmlns:p14="http://schemas.microsoft.com/office/powerpoint/2010/main" val="1354980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199" y="1600200"/>
            <a:ext cx="8482115"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from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None/>
              <a:defRPr/>
            </a:pPr>
            <a:r>
              <a:rPr lang="en-US" sz="2400" dirty="0">
                <a:latin typeface="Calibri" charset="0"/>
                <a:ea typeface="MS PGothic" charset="0"/>
                <a:hlinkClick r:id="rId2"/>
              </a:rPr>
              <a:t>https://sib-swiss.github.io/enrichment-analysis-training/exercises/#extra-exercise-for-ects</a:t>
            </a:r>
            <a:r>
              <a:rPr lang="en-US" sz="2400">
                <a:latin typeface="Calibri" charset="0"/>
                <a:ea typeface="MS PGothic" charset="0"/>
                <a:hlinkClick r:id="rId2"/>
              </a:rPr>
              <a:t>-credits</a:t>
            </a:r>
            <a:endParaRPr lang="en-US" sz="2400">
              <a:latin typeface="Calibri" charset="0"/>
              <a:ea typeface="MS PGothic" charset="0"/>
            </a:endParaRPr>
          </a:p>
          <a:p>
            <a:pPr marL="0" indent="0" eaLnBrk="1" hangingPunct="1">
              <a:buNone/>
              <a:defRPr/>
            </a:pPr>
            <a:r>
              <a:rPr lang="en-US">
                <a:latin typeface="Calibri" charset="0"/>
                <a:ea typeface="MS PGothic" charset="0"/>
              </a:rPr>
              <a:t>Sign </a:t>
            </a:r>
            <a:r>
              <a:rPr lang="en-US" dirty="0">
                <a:latin typeface="Calibri" charset="0"/>
                <a:ea typeface="MS PGothic" charset="0"/>
              </a:rPr>
              <a:t>up for credit by adding your name to the google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
        <p:nvSpPr>
          <p:cNvPr id="2" name="Slide Number Placeholder 1">
            <a:extLst>
              <a:ext uri="{FF2B5EF4-FFF2-40B4-BE49-F238E27FC236}">
                <a16:creationId xmlns:a16="http://schemas.microsoft.com/office/drawing/2014/main" id="{B5D724B7-710D-79D3-50B3-B32460F38C62}"/>
              </a:ext>
            </a:extLst>
          </p:cNvPr>
          <p:cNvSpPr>
            <a:spLocks noGrp="1"/>
          </p:cNvSpPr>
          <p:nvPr>
            <p:ph type="sldNum" sz="quarter" idx="12"/>
          </p:nvPr>
        </p:nvSpPr>
        <p:spPr/>
        <p:txBody>
          <a:bodyPr/>
          <a:lstStyle/>
          <a:p>
            <a:pPr>
              <a:defRPr/>
            </a:pPr>
            <a:fld id="{CFB4C283-6600-B448-BED6-4FE3F7984D79}"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4438"/>
            <a:ext cx="8502650" cy="6344112"/>
          </a:xfrm>
        </p:spPr>
        <p:txBody>
          <a:bodyPr/>
          <a:lstStyle/>
          <a:p>
            <a:pPr marL="0" indent="0" algn="ctr" eaLnBrk="1" hangingPunct="1">
              <a:buFont typeface="Arial" charset="0"/>
              <a:buNone/>
              <a:defRPr/>
            </a:pPr>
            <a:r>
              <a:rPr lang="en-US" sz="3600" dirty="0">
                <a:solidFill>
                  <a:schemeClr val="accent6">
                    <a:lumMod val="75000"/>
                  </a:schemeClr>
                </a:solidFill>
                <a:ea typeface="ＭＳ Ｐゴシック" charset="0"/>
                <a:cs typeface="ＭＳ Ｐゴシック" charset="0"/>
              </a:rPr>
              <a:t>Thank you for your attention!</a:t>
            </a: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r>
              <a:rPr lang="en-US" sz="2800" dirty="0">
                <a:ea typeface="ＭＳ Ｐゴシック" charset="0"/>
                <a:cs typeface="ＭＳ Ｐゴシック" charset="0"/>
              </a:rPr>
              <a:t>Please fill in the </a:t>
            </a:r>
            <a:r>
              <a:rPr lang="en-US" sz="2800" dirty="0">
                <a:solidFill>
                  <a:srgbClr val="E46C0A"/>
                </a:solidFill>
                <a:ea typeface="ＭＳ Ｐゴシック" charset="0"/>
                <a:cs typeface="ＭＳ Ｐゴシック" charset="0"/>
              </a:rPr>
              <a:t>feedback </a:t>
            </a:r>
            <a:r>
              <a:rPr lang="en-US" sz="2800" dirty="0">
                <a:ea typeface="ＭＳ Ｐゴシック" charset="0"/>
                <a:cs typeface="ＭＳ Ｐゴシック" charset="0"/>
              </a:rPr>
              <a:t>sent by the course organizer.</a:t>
            </a:r>
          </a:p>
          <a:p>
            <a:pPr marL="0" indent="0" algn="ctr" eaLnBrk="1" hangingPunct="1">
              <a:buFont typeface="Arial" charset="0"/>
              <a:buNone/>
              <a:defRPr/>
            </a:pPr>
            <a:r>
              <a:rPr lang="en-US" sz="2800" dirty="0">
                <a:ea typeface="ＭＳ Ｐゴシック" charset="0"/>
                <a:cs typeface="ＭＳ Ｐゴシック" charset="0"/>
              </a:rPr>
              <a:t>We thank Isabelle </a:t>
            </a:r>
            <a:r>
              <a:rPr lang="en-US" sz="2800" dirty="0" err="1">
                <a:ea typeface="ＭＳ Ｐゴシック" charset="0"/>
                <a:cs typeface="ＭＳ Ｐゴシック" charset="0"/>
              </a:rPr>
              <a:t>Dupanloup</a:t>
            </a:r>
            <a:r>
              <a:rPr lang="en-US" sz="2800" dirty="0">
                <a:ea typeface="ＭＳ Ｐゴシック" charset="0"/>
                <a:cs typeface="ＭＳ Ｐゴシック" charset="0"/>
              </a:rPr>
              <a:t> and Linda Dib for </a:t>
            </a:r>
          </a:p>
          <a:p>
            <a:pPr marL="0" indent="0" algn="ctr" eaLnBrk="1" hangingPunct="1">
              <a:buFont typeface="Arial" charset="0"/>
              <a:buNone/>
              <a:defRPr/>
            </a:pPr>
            <a:r>
              <a:rPr lang="en-US" sz="2800" dirty="0">
                <a:ea typeface="ＭＳ Ｐゴシック" charset="0"/>
                <a:cs typeface="ＭＳ Ｐゴシック" charset="0"/>
              </a:rPr>
              <a:t>providing course material.</a:t>
            </a:r>
          </a:p>
        </p:txBody>
      </p:sp>
      <p:pic>
        <p:nvPicPr>
          <p:cNvPr id="2" name="Picture 1"/>
          <p:cNvPicPr>
            <a:picLocks noChangeAspect="1"/>
          </p:cNvPicPr>
          <p:nvPr/>
        </p:nvPicPr>
        <p:blipFill>
          <a:blip r:embed="rId2"/>
          <a:stretch>
            <a:fillRect/>
          </a:stretch>
        </p:blipFill>
        <p:spPr>
          <a:xfrm>
            <a:off x="2203594" y="1068780"/>
            <a:ext cx="4736812" cy="3760666"/>
          </a:xfrm>
          <a:prstGeom prst="rect">
            <a:avLst/>
          </a:prstGeom>
        </p:spPr>
      </p:pic>
      <p:sp>
        <p:nvSpPr>
          <p:cNvPr id="4" name="Slide Number Placeholder 3">
            <a:extLst>
              <a:ext uri="{FF2B5EF4-FFF2-40B4-BE49-F238E27FC236}">
                <a16:creationId xmlns:a16="http://schemas.microsoft.com/office/drawing/2014/main" id="{0F893665-7372-1A90-15B3-496CAF65F666}"/>
              </a:ext>
            </a:extLst>
          </p:cNvPr>
          <p:cNvSpPr>
            <a:spLocks noGrp="1"/>
          </p:cNvSpPr>
          <p:nvPr>
            <p:ph type="sldNum" sz="quarter" idx="12"/>
          </p:nvPr>
        </p:nvSpPr>
        <p:spPr/>
        <p:txBody>
          <a:bodyPr/>
          <a:lstStyle/>
          <a:p>
            <a:pPr>
              <a:defRPr/>
            </a:pPr>
            <a:fld id="{CFB4C283-6600-B448-BED6-4FE3F7984D79}" type="slidenum">
              <a:rPr lang="en-US" smtClean="0"/>
              <a:pPr>
                <a:defRPr/>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8E908F5-EB54-F7D6-D050-44626DF327F5}"/>
              </a:ext>
            </a:extLst>
          </p:cNvPr>
          <p:cNvSpPr>
            <a:spLocks noGrp="1"/>
          </p:cNvSpPr>
          <p:nvPr>
            <p:ph type="sldNum" sz="quarter" idx="12"/>
          </p:nvPr>
        </p:nvSpPr>
        <p:spPr/>
        <p:txBody>
          <a:bodyPr/>
          <a:lstStyle/>
          <a:p>
            <a:pPr>
              <a:defRPr/>
            </a:pPr>
            <a:fld id="{CFB4C283-6600-B448-BED6-4FE3F7984D79}" type="slidenum">
              <a:rPr lang="en-US" smtClean="0"/>
              <a:pPr>
                <a:defRPr/>
              </a:pPr>
              <a:t>59</a:t>
            </a:fld>
            <a:endParaRPr lang="en-US"/>
          </a:p>
        </p:txBody>
      </p:sp>
    </p:spTree>
    <p:extLst>
      <p:ext uri="{BB962C8B-B14F-4D97-AF65-F5344CB8AC3E}">
        <p14:creationId xmlns:p14="http://schemas.microsoft.com/office/powerpoint/2010/main" val="16951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dirty="0">
                <a:latin typeface="Calibri" charset="0"/>
                <a:ea typeface="MS PGothic" charset="0"/>
              </a:rPr>
              <a:t>Credits: 0.25 ECTS</a:t>
            </a:r>
          </a:p>
        </p:txBody>
      </p:sp>
      <p:sp>
        <p:nvSpPr>
          <p:cNvPr id="17410" name="Content Placeholder 2"/>
          <p:cNvSpPr>
            <a:spLocks noGrp="1"/>
          </p:cNvSpPr>
          <p:nvPr>
            <p:ph idx="1"/>
          </p:nvPr>
        </p:nvSpPr>
        <p:spPr>
          <a:xfrm>
            <a:off x="457200" y="1600200"/>
            <a:ext cx="8465406"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using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None/>
              <a:defRPr/>
            </a:pPr>
            <a:r>
              <a:rPr lang="en-GB" sz="1600" u="sng" dirty="0">
                <a:hlinkClick r:id="rId2"/>
              </a:rPr>
              <a:t>https://sib-swiss.github.io/enrichment-analysis-training/exercises/#extra-exercise-for-ects-credits</a:t>
            </a:r>
            <a:endParaRPr lang="en-US" sz="1600" dirty="0"/>
          </a:p>
          <a:p>
            <a:pPr eaLnBrk="1" hangingPunct="1">
              <a:defRPr/>
            </a:pPr>
            <a:r>
              <a:rPr lang="en-US" dirty="0">
                <a:latin typeface="Calibri" charset="0"/>
                <a:ea typeface="MS PGothic" charset="0"/>
              </a:rPr>
              <a:t>Sign up for credit by adding your name to the shared doc file</a:t>
            </a:r>
          </a:p>
          <a:p>
            <a:pPr eaLnBrk="1" hangingPunct="1">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
        <p:nvSpPr>
          <p:cNvPr id="2" name="Slide Number Placeholder 1">
            <a:extLst>
              <a:ext uri="{FF2B5EF4-FFF2-40B4-BE49-F238E27FC236}">
                <a16:creationId xmlns:a16="http://schemas.microsoft.com/office/drawing/2014/main" id="{1D196FA1-4321-C88B-46C2-D270535849CA}"/>
              </a:ext>
            </a:extLst>
          </p:cNvPr>
          <p:cNvSpPr>
            <a:spLocks noGrp="1"/>
          </p:cNvSpPr>
          <p:nvPr>
            <p:ph type="sldNum" sz="quarter" idx="12"/>
          </p:nvPr>
        </p:nvSpPr>
        <p:spPr/>
        <p:txBody>
          <a:bodyPr/>
          <a:lstStyle/>
          <a:p>
            <a:pPr>
              <a:defRPr/>
            </a:pPr>
            <a:fld id="{CFB4C283-6600-B448-BED6-4FE3F7984D79}" type="slidenum">
              <a:rPr lang="en-US" smtClean="0"/>
              <a:pPr>
                <a:defRPr/>
              </a:pPr>
              <a:t>6</a:t>
            </a:fld>
            <a:endParaRPr lang="en-US"/>
          </a:p>
        </p:txBody>
      </p:sp>
      <p:sp>
        <p:nvSpPr>
          <p:cNvPr id="7" name="TextBox 6">
            <a:extLst>
              <a:ext uri="{FF2B5EF4-FFF2-40B4-BE49-F238E27FC236}">
                <a16:creationId xmlns:a16="http://schemas.microsoft.com/office/drawing/2014/main" id="{287A687D-D80A-4ACC-B3A4-016C53BD81C5}"/>
              </a:ext>
            </a:extLst>
          </p:cNvPr>
          <p:cNvSpPr txBox="1"/>
          <p:nvPr/>
        </p:nvSpPr>
        <p:spPr>
          <a:xfrm>
            <a:off x="9524010" y="1140031"/>
            <a:ext cx="184731" cy="369332"/>
          </a:xfrm>
          <a:prstGeom prst="rect">
            <a:avLst/>
          </a:prstGeom>
          <a:noFill/>
        </p:spPr>
        <p:txBody>
          <a:bodyPr wrap="none" rtlCol="0">
            <a:spAutoFit/>
          </a:bodyPr>
          <a:lstStyle/>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atin typeface="Calibri" charset="0"/>
              </a:rPr>
              <a:t>Limitations of enrichment analysis</a:t>
            </a:r>
          </a:p>
        </p:txBody>
      </p:sp>
      <p:sp>
        <p:nvSpPr>
          <p:cNvPr id="17410" name="Content Placeholder 2"/>
          <p:cNvSpPr>
            <a:spLocks noGrp="1"/>
          </p:cNvSpPr>
          <p:nvPr>
            <p:ph idx="1"/>
          </p:nvPr>
        </p:nvSpPr>
        <p:spPr/>
        <p:txBody>
          <a:bodyPr/>
          <a:lstStyle/>
          <a:p>
            <a:pPr eaLnBrk="1" hangingPunct="1"/>
            <a:r>
              <a:rPr lang="en-US" sz="3000" b="1" dirty="0">
                <a:latin typeface="Calibri" charset="0"/>
              </a:rPr>
              <a:t>On the influence of several factors on pathway enrichment analysis</a:t>
            </a:r>
            <a:endParaRPr lang="en-US" sz="3000" dirty="0">
              <a:latin typeface="Calibri" charset="0"/>
              <a:hlinkClick r:id="" action="ppaction://noaction"/>
            </a:endParaRPr>
          </a:p>
          <a:p>
            <a:pPr eaLnBrk="1" hangingPunct="1"/>
            <a:r>
              <a:rPr lang="en-US" sz="3000" dirty="0">
                <a:latin typeface="Calibri" charset="0"/>
                <a:hlinkClick r:id="" action="ppaction://noaction"/>
              </a:rPr>
              <a:t>https://academic.oup.com/bib/article/23/3/bbac143/6572658</a:t>
            </a:r>
            <a:endParaRPr lang="en-US" sz="3000" dirty="0">
              <a:latin typeface="Calibri" charset="0"/>
            </a:endParaRPr>
          </a:p>
          <a:p>
            <a:pPr eaLnBrk="1" hangingPunct="1"/>
            <a:r>
              <a:rPr lang="en-US" sz="3000" b="1" dirty="0">
                <a:latin typeface="Calibri" charset="0"/>
              </a:rPr>
              <a:t>Urgent need for consistent standards in functional enrichment analysis</a:t>
            </a:r>
            <a:endParaRPr lang="en-US" sz="3000" dirty="0">
              <a:latin typeface="Calibri" charset="0"/>
            </a:endParaRPr>
          </a:p>
          <a:p>
            <a:pPr eaLnBrk="1" hangingPunct="1"/>
            <a:r>
              <a:rPr lang="en-US" sz="3000" dirty="0">
                <a:latin typeface="Calibri" charset="0"/>
                <a:hlinkClick r:id="rId2"/>
              </a:rPr>
              <a:t>https://journals.plos.org/ploscompbiol/article?id=10.1371/journal.pcbi.1009935</a:t>
            </a:r>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p:txBody>
      </p:sp>
      <p:sp>
        <p:nvSpPr>
          <p:cNvPr id="2" name="Slide Number Placeholder 1">
            <a:extLst>
              <a:ext uri="{FF2B5EF4-FFF2-40B4-BE49-F238E27FC236}">
                <a16:creationId xmlns:a16="http://schemas.microsoft.com/office/drawing/2014/main" id="{B470A73E-40D0-8CB5-9B4B-1C6EA37CDFD7}"/>
              </a:ext>
            </a:extLst>
          </p:cNvPr>
          <p:cNvSpPr>
            <a:spLocks noGrp="1"/>
          </p:cNvSpPr>
          <p:nvPr>
            <p:ph type="sldNum" sz="quarter" idx="12"/>
          </p:nvPr>
        </p:nvSpPr>
        <p:spPr/>
        <p:txBody>
          <a:bodyPr/>
          <a:lstStyle/>
          <a:p>
            <a:pPr>
              <a:defRPr/>
            </a:pPr>
            <a:fld id="{CFB4C283-6600-B448-BED6-4FE3F7984D79}" type="slidenum">
              <a:rPr lang="en-US" smtClean="0"/>
              <a:pPr>
                <a:defRPr/>
              </a:pPr>
              <a:t>60</a:t>
            </a:fld>
            <a:endParaRPr lang="en-US"/>
          </a:p>
        </p:txBody>
      </p:sp>
    </p:spTree>
    <p:extLst>
      <p:ext uri="{BB962C8B-B14F-4D97-AF65-F5344CB8AC3E}">
        <p14:creationId xmlns:p14="http://schemas.microsoft.com/office/powerpoint/2010/main" val="4172827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dirty="0">
                <a:latin typeface="Calibri" charset="0"/>
              </a:rPr>
              <a:t>Enrichment analysis in non-model organisms </a:t>
            </a:r>
            <a:r>
              <a:rPr lang="mr-IN" dirty="0">
                <a:latin typeface="Calibri" charset="0"/>
              </a:rPr>
              <a:t>–</a:t>
            </a:r>
            <a:r>
              <a:rPr lang="en-US" dirty="0">
                <a:latin typeface="Calibri" charset="0"/>
              </a:rPr>
              <a:t> some tools/code</a:t>
            </a:r>
          </a:p>
        </p:txBody>
      </p:sp>
      <p:sp>
        <p:nvSpPr>
          <p:cNvPr id="20482" name="Content Placeholder 2"/>
          <p:cNvSpPr>
            <a:spLocks noGrp="1"/>
          </p:cNvSpPr>
          <p:nvPr>
            <p:ph idx="1"/>
          </p:nvPr>
        </p:nvSpPr>
        <p:spPr>
          <a:xfrm>
            <a:off x="457200" y="1600200"/>
            <a:ext cx="8686800" cy="4796986"/>
          </a:xfrm>
        </p:spPr>
        <p:txBody>
          <a:bodyPr/>
          <a:lstStyle/>
          <a:p>
            <a:pPr eaLnBrk="1" hangingPunct="1"/>
            <a:r>
              <a:rPr lang="en-US" dirty="0">
                <a:latin typeface="Calibri" charset="0"/>
              </a:rPr>
              <a:t>A pipeline for non-model Scots pine: </a:t>
            </a:r>
            <a:r>
              <a:rPr lang="en-US" sz="2400" dirty="0">
                <a:latin typeface="Calibri" charset="0"/>
              </a:rPr>
              <a:t>Starting from transcriptome assembly, gene annotation and enrichment of Gene Ontology collection.</a:t>
            </a:r>
          </a:p>
          <a:p>
            <a:pPr eaLnBrk="1" hangingPunct="1"/>
            <a:r>
              <a:rPr lang="en-US" dirty="0" err="1">
                <a:latin typeface="Calibri" charset="0"/>
              </a:rPr>
              <a:t>eggNOG</a:t>
            </a:r>
            <a:r>
              <a:rPr lang="en-US" dirty="0">
                <a:latin typeface="Calibri" charset="0"/>
              </a:rPr>
              <a:t>: </a:t>
            </a:r>
            <a:r>
              <a:rPr lang="en-US" sz="2400" dirty="0">
                <a:latin typeface="Calibri" charset="0"/>
                <a:hlinkClick r:id="rId2"/>
              </a:rPr>
              <a:t>https://academic.oup.com/nar/article/47/D1/D309/5173662</a:t>
            </a:r>
            <a:endParaRPr lang="en-US" sz="2400" dirty="0">
              <a:latin typeface="Calibri" charset="0"/>
            </a:endParaRPr>
          </a:p>
          <a:p>
            <a:pPr eaLnBrk="1" hangingPunct="1"/>
            <a:r>
              <a:rPr lang="en-US" dirty="0">
                <a:latin typeface="Calibri" charset="0"/>
              </a:rPr>
              <a:t>Some code for EA for non-model species: </a:t>
            </a:r>
            <a:r>
              <a:rPr lang="en-US" sz="2400" dirty="0">
                <a:latin typeface="Calibri" charset="0"/>
                <a:hlinkClick r:id="rId3"/>
              </a:rPr>
              <a:t>https://archetypalecology.wordpress.com/2021/01/27/how-to-perform-kegg-and-go-enrichment-analysis-of-non-model-species-using-r/</a:t>
            </a:r>
            <a:endParaRPr lang="en-US" sz="2400" dirty="0">
              <a:latin typeface="Calibri" charset="0"/>
            </a:endParaRPr>
          </a:p>
          <a:p>
            <a:pPr eaLnBrk="1" hangingPunct="1"/>
            <a:r>
              <a:rPr lang="en-US" dirty="0">
                <a:latin typeface="Calibri" charset="0"/>
              </a:rPr>
              <a:t>.</a:t>
            </a:r>
          </a:p>
          <a:p>
            <a:pPr eaLnBrk="1" hangingPunct="1"/>
            <a:endParaRPr lang="en-US" dirty="0">
              <a:latin typeface="Calibri" charset="0"/>
            </a:endParaRPr>
          </a:p>
          <a:p>
            <a:pPr marL="0" indent="0" eaLnBrk="1" hangingPunct="1">
              <a:buNone/>
            </a:pPr>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p:txBody>
      </p:sp>
      <p:sp>
        <p:nvSpPr>
          <p:cNvPr id="2" name="Slide Number Placeholder 1">
            <a:extLst>
              <a:ext uri="{FF2B5EF4-FFF2-40B4-BE49-F238E27FC236}">
                <a16:creationId xmlns:a16="http://schemas.microsoft.com/office/drawing/2014/main" id="{D27D3D32-486D-10E2-04C7-353C168C62D8}"/>
              </a:ext>
            </a:extLst>
          </p:cNvPr>
          <p:cNvSpPr>
            <a:spLocks noGrp="1"/>
          </p:cNvSpPr>
          <p:nvPr>
            <p:ph type="sldNum" sz="quarter" idx="12"/>
          </p:nvPr>
        </p:nvSpPr>
        <p:spPr/>
        <p:txBody>
          <a:bodyPr/>
          <a:lstStyle/>
          <a:p>
            <a:pPr>
              <a:defRPr/>
            </a:pPr>
            <a:fld id="{CFB4C283-6600-B448-BED6-4FE3F7984D79}" type="slidenum">
              <a:rPr lang="en-US" smtClean="0"/>
              <a:pPr>
                <a:defRPr/>
              </a:pPr>
              <a:t>61</a:t>
            </a:fld>
            <a:endParaRPr lang="en-US"/>
          </a:p>
        </p:txBody>
      </p:sp>
    </p:spTree>
    <p:extLst>
      <p:ext uri="{BB962C8B-B14F-4D97-AF65-F5344CB8AC3E}">
        <p14:creationId xmlns:p14="http://schemas.microsoft.com/office/powerpoint/2010/main" val="1951942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Proteomics</a:t>
            </a:r>
          </a:p>
        </p:txBody>
      </p:sp>
      <p:sp>
        <p:nvSpPr>
          <p:cNvPr id="18434" name="Content Placeholder 2"/>
          <p:cNvSpPr>
            <a:spLocks noGrp="1"/>
          </p:cNvSpPr>
          <p:nvPr>
            <p:ph idx="1"/>
          </p:nvPr>
        </p:nvSpPr>
        <p:spPr/>
        <p:txBody>
          <a:bodyPr/>
          <a:lstStyle/>
          <a:p>
            <a:pPr eaLnBrk="1" hangingPunct="1"/>
            <a:r>
              <a:rPr lang="en-US" sz="3000" b="1" dirty="0" err="1">
                <a:latin typeface="Calibri" charset="0"/>
              </a:rPr>
              <a:t>Bioinformatic</a:t>
            </a:r>
            <a:r>
              <a:rPr lang="en-US" sz="3000" b="1" dirty="0">
                <a:latin typeface="Calibri" charset="0"/>
              </a:rPr>
              <a:t> analysis of proteomics data</a:t>
            </a:r>
            <a:endParaRPr lang="en-US" sz="3000" dirty="0">
              <a:latin typeface="Calibri" charset="0"/>
              <a:hlinkClick r:id="" action="ppaction://noaction"/>
            </a:endParaRPr>
          </a:p>
          <a:p>
            <a:pPr eaLnBrk="1" hangingPunct="1"/>
            <a:r>
              <a:rPr lang="en-US" sz="3000" dirty="0">
                <a:latin typeface="Calibri" charset="0"/>
                <a:hlinkClick r:id="" action="ppaction://noaction"/>
              </a:rPr>
              <a:t>https://bmcsystbiol.biomedcentral.com/articles/10.1186/1752-0509-8-S2-S3</a:t>
            </a:r>
            <a:endParaRPr lang="en-US" sz="3000" dirty="0">
              <a:latin typeface="Calibri" charset="0"/>
            </a:endParaRPr>
          </a:p>
          <a:p>
            <a:pPr eaLnBrk="1" hangingPunct="1"/>
            <a:r>
              <a:rPr lang="en-US" sz="3000" dirty="0">
                <a:latin typeface="Calibri" charset="0"/>
              </a:rPr>
              <a:t>Knowledge-based analysis of proteomics data </a:t>
            </a:r>
          </a:p>
          <a:p>
            <a:pPr eaLnBrk="1" hangingPunct="1"/>
            <a:r>
              <a:rPr lang="en-US" sz="3000" dirty="0">
                <a:latin typeface="Calibri" charset="0"/>
                <a:hlinkClick r:id="rId2"/>
              </a:rPr>
              <a:t>https://bmcbioinformatics.biomedcentral.com/articles/10.1186/1471-2105-13-S16-S13</a:t>
            </a:r>
            <a:endParaRPr lang="en-US" sz="3000" dirty="0">
              <a:latin typeface="Calibri" charset="0"/>
            </a:endParaRPr>
          </a:p>
          <a:p>
            <a:pPr eaLnBrk="1" hangingPunct="1"/>
            <a:r>
              <a:rPr lang="en-US" sz="3000" b="1" dirty="0">
                <a:latin typeface="Calibri" charset="0"/>
              </a:rPr>
              <a:t>GO Enrichment Analysis for Differential Proteomics Using </a:t>
            </a:r>
            <a:r>
              <a:rPr lang="en-US" sz="3000" b="1" dirty="0" err="1">
                <a:latin typeface="Calibri" charset="0"/>
              </a:rPr>
              <a:t>ProteoRE</a:t>
            </a:r>
            <a:r>
              <a:rPr lang="en-US" sz="3000" b="1" dirty="0">
                <a:latin typeface="Calibri" charset="0"/>
              </a:rPr>
              <a:t> </a:t>
            </a:r>
            <a:endParaRPr lang="en-US" sz="3000" dirty="0">
              <a:latin typeface="Calibri" charset="0"/>
            </a:endParaRPr>
          </a:p>
          <a:p>
            <a:pPr eaLnBrk="1" hangingPunct="1"/>
            <a:r>
              <a:rPr lang="en-US" sz="3000" dirty="0">
                <a:latin typeface="Calibri" charset="0"/>
                <a:hlinkClick r:id="rId3"/>
              </a:rPr>
              <a:t>https://pubmed.ncbi.nlm.nih.gov/34236662/</a:t>
            </a:r>
            <a:endParaRPr lang="en-US" sz="3000" dirty="0">
              <a:latin typeface="Calibri" charset="0"/>
            </a:endParaRPr>
          </a:p>
          <a:p>
            <a:pPr eaLnBrk="1" hangingPunct="1"/>
            <a:endParaRPr lang="en-US" sz="3000" dirty="0">
              <a:latin typeface="Calibri" charset="0"/>
            </a:endParaRPr>
          </a:p>
        </p:txBody>
      </p:sp>
      <p:sp>
        <p:nvSpPr>
          <p:cNvPr id="2" name="Slide Number Placeholder 1">
            <a:extLst>
              <a:ext uri="{FF2B5EF4-FFF2-40B4-BE49-F238E27FC236}">
                <a16:creationId xmlns:a16="http://schemas.microsoft.com/office/drawing/2014/main" id="{90870B15-03E7-1ED3-DD47-3C72DD923337}"/>
              </a:ext>
            </a:extLst>
          </p:cNvPr>
          <p:cNvSpPr>
            <a:spLocks noGrp="1"/>
          </p:cNvSpPr>
          <p:nvPr>
            <p:ph type="sldNum" sz="quarter" idx="12"/>
          </p:nvPr>
        </p:nvSpPr>
        <p:spPr/>
        <p:txBody>
          <a:bodyPr/>
          <a:lstStyle/>
          <a:p>
            <a:pPr>
              <a:defRPr/>
            </a:pPr>
            <a:fld id="{CFB4C283-6600-B448-BED6-4FE3F7984D79}" type="slidenum">
              <a:rPr lang="en-US" smtClean="0"/>
              <a:pPr>
                <a:defRPr/>
              </a:pPr>
              <a:t>62</a:t>
            </a:fld>
            <a:endParaRPr lang="en-US"/>
          </a:p>
        </p:txBody>
      </p:sp>
    </p:spTree>
    <p:extLst>
      <p:ext uri="{BB962C8B-B14F-4D97-AF65-F5344CB8AC3E}">
        <p14:creationId xmlns:p14="http://schemas.microsoft.com/office/powerpoint/2010/main" val="1125935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atin typeface="Calibri" charset="0"/>
                <a:ea typeface="MS PGothic" charset="0"/>
              </a:rPr>
              <a:t>Bioconductor</a:t>
            </a:r>
          </a:p>
        </p:txBody>
      </p:sp>
      <p:sp>
        <p:nvSpPr>
          <p:cNvPr id="68610" name="Content Placeholder 2"/>
          <p:cNvSpPr>
            <a:spLocks noGrp="1"/>
          </p:cNvSpPr>
          <p:nvPr>
            <p:ph idx="1"/>
          </p:nvPr>
        </p:nvSpPr>
        <p:spPr/>
        <p:txBody>
          <a:bodyPr/>
          <a:lstStyle/>
          <a:p>
            <a:r>
              <a:rPr lang="en-US">
                <a:latin typeface="Calibri" charset="0"/>
                <a:ea typeface="MS PGothic" charset="0"/>
              </a:rPr>
              <a:t>GO.db : </a:t>
            </a:r>
            <a:r>
              <a:rPr lang="en-US" sz="2000">
                <a:latin typeface="Calibri" charset="0"/>
                <a:ea typeface="MS PGothic" charset="0"/>
              </a:rPr>
              <a:t>A set of annotation maps describing the entire Gene Ontology assembled using data from GO</a:t>
            </a:r>
          </a:p>
          <a:p>
            <a:r>
              <a:rPr lang="fr-CH">
                <a:latin typeface="Calibri" charset="0"/>
                <a:ea typeface="MS PGothic" charset="0"/>
              </a:rPr>
              <a:t>gskb: mouse</a:t>
            </a: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r>
              <a:rPr lang="fr-CH">
                <a:latin typeface="Calibri" charset="0"/>
                <a:ea typeface="MS PGothic" charset="0"/>
              </a:rPr>
              <a:t>KEGG.db: </a:t>
            </a:r>
            <a:r>
              <a:rPr lang="fr-CH" sz="2000">
                <a:latin typeface="Calibri" charset="0"/>
                <a:ea typeface="MS PGothic" charset="0"/>
              </a:rPr>
              <a:t>A set of annotation maps for KEGG assembled using data from KEGG</a:t>
            </a:r>
          </a:p>
        </p:txBody>
      </p:sp>
      <p:pic>
        <p:nvPicPr>
          <p:cNvPr id="686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8163" y="2757488"/>
            <a:ext cx="5943600" cy="2487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2E1ABB-0945-2B1D-A968-85EAB7142573}"/>
              </a:ext>
            </a:extLst>
          </p:cNvPr>
          <p:cNvSpPr>
            <a:spLocks noGrp="1"/>
          </p:cNvSpPr>
          <p:nvPr>
            <p:ph type="sldNum" sz="quarter" idx="12"/>
          </p:nvPr>
        </p:nvSpPr>
        <p:spPr/>
        <p:txBody>
          <a:bodyPr/>
          <a:lstStyle/>
          <a:p>
            <a:pPr>
              <a:defRPr/>
            </a:pPr>
            <a:fld id="{CFB4C283-6600-B448-BED6-4FE3F7984D79}"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atin typeface="Calibri" charset="0"/>
                <a:ea typeface="MS PGothic" charset="0"/>
              </a:rPr>
              <a:t>Note on gene ID conversion</a:t>
            </a:r>
          </a:p>
        </p:txBody>
      </p:sp>
      <p:sp>
        <p:nvSpPr>
          <p:cNvPr id="3" name="Content Placeholder 2"/>
          <p:cNvSpPr>
            <a:spLocks noGrp="1"/>
          </p:cNvSpPr>
          <p:nvPr>
            <p:ph idx="1"/>
          </p:nvPr>
        </p:nvSpPr>
        <p:spPr>
          <a:xfrm>
            <a:off x="276225" y="1600200"/>
            <a:ext cx="8686800" cy="4525963"/>
          </a:xfrm>
        </p:spPr>
        <p:txBody>
          <a:bodyPr/>
          <a:lstStyle/>
          <a:p>
            <a:pPr marL="0" indent="0">
              <a:buFont typeface="Arial" charset="0"/>
              <a:buNone/>
              <a:defRPr/>
            </a:pPr>
            <a:r>
              <a:rPr lang="en-US" sz="2400" dirty="0">
                <a:ea typeface="ＭＳ Ｐゴシック" charset="0"/>
                <a:cs typeface="ＭＳ Ｐゴシック" charset="0"/>
              </a:rPr>
              <a:t>When converting, not all genes have a matching ID type, or some genes have duplicated IDs (</a:t>
            </a:r>
            <a:r>
              <a:rPr lang="en-US" sz="2400" dirty="0" err="1">
                <a:ea typeface="ＭＳ Ｐゴシック" charset="0"/>
                <a:cs typeface="ＭＳ Ｐゴシック" charset="0"/>
              </a:rPr>
              <a:t>eg</a:t>
            </a:r>
            <a:r>
              <a:rPr lang="en-US" sz="2400" dirty="0">
                <a:ea typeface="ＭＳ Ｐゴシック" charset="0"/>
                <a:cs typeface="ＭＳ Ｐゴシック" charset="0"/>
              </a:rPr>
              <a:t> symbols).</a:t>
            </a:r>
          </a:p>
          <a:p>
            <a:pPr>
              <a:defRPr/>
            </a:pPr>
            <a:r>
              <a:rPr lang="en-US" sz="2400" dirty="0">
                <a:ea typeface="ＭＳ Ｐゴシック" charset="0"/>
                <a:cs typeface="ＭＳ Ｐゴシック" charset="0"/>
              </a:rPr>
              <a:t>A good idea is to obtain </a:t>
            </a:r>
            <a:r>
              <a:rPr lang="en-US" sz="2400" dirty="0" err="1">
                <a:ea typeface="ＭＳ Ｐゴシック" charset="0"/>
                <a:cs typeface="ＭＳ Ｐゴシック" charset="0"/>
              </a:rPr>
              <a:t>EnsembI</a:t>
            </a:r>
            <a:r>
              <a:rPr lang="en-US" sz="2400" dirty="0">
                <a:ea typeface="ＭＳ Ｐゴシック" charset="0"/>
                <a:cs typeface="ＭＳ Ｐゴシック" charset="0"/>
              </a:rPr>
              <a:t> ID-to-symbol conversion for your reference genome version:</a:t>
            </a:r>
          </a:p>
          <a:p>
            <a:pPr>
              <a:defRPr/>
            </a:pPr>
            <a:r>
              <a:rPr lang="en-US" sz="2400" dirty="0">
                <a:ea typeface="ＭＳ Ｐゴシック" charset="0"/>
                <a:cs typeface="ＭＳ Ｐゴシック" charset="0"/>
              </a:rPr>
              <a:t>Download </a:t>
            </a:r>
            <a:r>
              <a:rPr lang="en-US" sz="2400" dirty="0" err="1">
                <a:ea typeface="ＭＳ Ｐゴシック" charset="0"/>
                <a:cs typeface="ＭＳ Ｐゴシック" charset="0"/>
              </a:rPr>
              <a:t>gtf</a:t>
            </a:r>
            <a:r>
              <a:rPr lang="en-US" sz="2400" dirty="0">
                <a:ea typeface="ＭＳ Ｐゴシック" charset="0"/>
                <a:cs typeface="ＭＳ Ｐゴシック" charset="0"/>
              </a:rPr>
              <a:t> from </a:t>
            </a:r>
            <a:r>
              <a:rPr lang="en-US" sz="2400" dirty="0" err="1">
                <a:ea typeface="ＭＳ Ｐゴシック" charset="0"/>
                <a:cs typeface="ＭＳ Ｐゴシック" charset="0"/>
              </a:rPr>
              <a:t>Ensembl</a:t>
            </a:r>
            <a:r>
              <a:rPr lang="en-US" sz="2400" dirty="0">
                <a:ea typeface="ＭＳ Ｐゴシック" charset="0"/>
                <a:cs typeface="ＭＳ Ｐゴシック" charset="0"/>
              </a:rPr>
              <a:t>: </a:t>
            </a:r>
            <a:r>
              <a:rPr lang="en-US" sz="2400" dirty="0">
                <a:ea typeface="ＭＳ Ｐゴシック" charset="0"/>
                <a:cs typeface="ＭＳ Ｐゴシック" charset="0"/>
                <a:hlinkClick r:id="rId2"/>
              </a:rPr>
              <a:t>http://www.ensembl.org/index.html</a:t>
            </a: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hlinkClick r:id="rId3" action="ppaction://hlinkfile"/>
              </a:rPr>
              <a:t>ftp://ftp.ensembl.org/pub/release-100/gtf/homo_sapiens/</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rPr>
              <a:t>Download as a data frame with </a:t>
            </a:r>
            <a:r>
              <a:rPr lang="en-US" sz="2400" dirty="0" err="1">
                <a:ea typeface="ＭＳ Ｐゴシック" charset="0"/>
                <a:cs typeface="ＭＳ Ｐゴシック" charset="0"/>
              </a:rPr>
              <a:t>refGenome</a:t>
            </a:r>
            <a:r>
              <a:rPr lang="en-US" sz="2400" dirty="0">
                <a:ea typeface="ＭＳ Ｐゴシック" charset="0"/>
                <a:cs typeface="ＭＳ Ｐゴシック" charset="0"/>
              </a:rPr>
              <a:t> package (archived)</a:t>
            </a:r>
          </a:p>
          <a:p>
            <a:pPr>
              <a:defRPr/>
            </a:pPr>
            <a:r>
              <a:rPr lang="en-US" sz="2400" dirty="0">
                <a:ea typeface="ＭＳ Ｐゴシック" charset="0"/>
                <a:cs typeface="ＭＳ Ｐゴシック" charset="0"/>
                <a:hlinkClick r:id="rId4"/>
              </a:rPr>
              <a:t>https://cran.r-project.org/web/packages/refGenome/index.html</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9DB8124D-383C-957D-64A2-BA1425669D96}"/>
              </a:ext>
            </a:extLst>
          </p:cNvPr>
          <p:cNvSpPr>
            <a:spLocks noGrp="1"/>
          </p:cNvSpPr>
          <p:nvPr>
            <p:ph type="sldNum" sz="quarter" idx="12"/>
          </p:nvPr>
        </p:nvSpPr>
        <p:spPr/>
        <p:txBody>
          <a:bodyPr/>
          <a:lstStyle/>
          <a:p>
            <a:pPr>
              <a:defRPr/>
            </a:pPr>
            <a:fld id="{CFB4C283-6600-B448-BED6-4FE3F7984D79}" type="slidenum">
              <a:rPr lang="en-US" smtClean="0"/>
              <a:pPr>
                <a:defRPr/>
              </a:pPr>
              <a:t>64</a:t>
            </a:fld>
            <a:endParaRPr lang="en-US"/>
          </a:p>
        </p:txBody>
      </p:sp>
    </p:spTree>
    <p:extLst>
      <p:ext uri="{BB962C8B-B14F-4D97-AF65-F5344CB8AC3E}">
        <p14:creationId xmlns:p14="http://schemas.microsoft.com/office/powerpoint/2010/main" val="1437954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Content Placeholder 11"/>
          <p:cNvSpPr>
            <a:spLocks noGrp="1"/>
          </p:cNvSpPr>
          <p:nvPr>
            <p:ph sz="half" idx="1"/>
          </p:nvPr>
        </p:nvSpPr>
        <p:spPr>
          <a:xfrm>
            <a:off x="338138" y="2003425"/>
            <a:ext cx="8348662" cy="4525963"/>
          </a:xfrm>
        </p:spPr>
        <p:txBody>
          <a:bodyPr/>
          <a:lstStyle/>
          <a:p>
            <a:pPr eaLnBrk="1" hangingPunct="1"/>
            <a:r>
              <a:rPr lang="en-US" sz="2000">
                <a:latin typeface="Calibri" charset="0"/>
                <a:ea typeface="MS PGothic" charset="0"/>
              </a:rPr>
              <a:t>Comparing 2 groups:</a:t>
            </a:r>
          </a:p>
          <a:p>
            <a:pPr eaLnBrk="1" hangingPunct="1">
              <a:buFont typeface="Arial" charset="0"/>
              <a:buNone/>
            </a:pPr>
            <a:r>
              <a:rPr lang="en-US" sz="2000">
                <a:latin typeface="Calibri" charset="0"/>
                <a:ea typeface="MS PGothic" charset="0"/>
              </a:rPr>
              <a:t>  	For each gene i, is there a </a:t>
            </a:r>
            <a:r>
              <a:rPr lang="en-US" sz="2000">
                <a:solidFill>
                  <a:srgbClr val="E46C0A"/>
                </a:solidFill>
                <a:latin typeface="Calibri" charset="0"/>
                <a:ea typeface="MS PGothic" charset="0"/>
              </a:rPr>
              <a:t>difference</a:t>
            </a:r>
            <a:r>
              <a:rPr lang="en-US" sz="2000">
                <a:latin typeface="Calibri" charset="0"/>
                <a:ea typeface="MS PGothic" charset="0"/>
              </a:rPr>
              <a:t> in expression between control and 	patients?</a:t>
            </a:r>
          </a:p>
          <a:p>
            <a:pPr eaLnBrk="1" hangingPunct="1"/>
            <a:endParaRPr lang="en-US" sz="2000">
              <a:latin typeface="Calibri" charset="0"/>
              <a:ea typeface="MS PGothic" charset="0"/>
            </a:endParaRPr>
          </a:p>
          <a:p>
            <a:pPr eaLnBrk="1" hangingPunct="1"/>
            <a:r>
              <a:rPr lang="fr-CH" sz="2000">
                <a:latin typeface="Calibri" charset="0"/>
                <a:ea typeface="MS PGothic" charset="0"/>
              </a:rPr>
              <a:t>Fold change in genomics:</a:t>
            </a:r>
          </a:p>
          <a:p>
            <a:pPr eaLnBrk="1" hangingPunct="1">
              <a:buFont typeface="Arial" charset="0"/>
              <a:buNone/>
            </a:pPr>
            <a:r>
              <a:rPr lang="fr-CH" sz="2000">
                <a:latin typeface="Calibri" charset="0"/>
                <a:ea typeface="MS PGothic" charset="0"/>
              </a:rPr>
              <a:t>	log</a:t>
            </a:r>
            <a:r>
              <a:rPr lang="fr-CH" sz="2000" baseline="-25000">
                <a:latin typeface="Calibri" charset="0"/>
                <a:ea typeface="MS PGothic" charset="0"/>
              </a:rPr>
              <a:t>2</a:t>
            </a:r>
            <a:r>
              <a:rPr lang="fr-CH" sz="2000">
                <a:latin typeface="Calibri" charset="0"/>
                <a:ea typeface="MS PGothic" charset="0"/>
              </a:rPr>
              <a:t> of ratios = log fold change</a:t>
            </a:r>
          </a:p>
          <a:p>
            <a:pPr eaLnBrk="1" hangingPunct="1">
              <a:buFont typeface="Arial" charset="0"/>
              <a:buNone/>
            </a:pPr>
            <a:r>
              <a:rPr lang="fr-CH" sz="2000">
                <a:latin typeface="Calibri" charset="0"/>
                <a:ea typeface="MS PGothic" charset="0"/>
              </a:rPr>
              <a:t>l</a:t>
            </a:r>
            <a:r>
              <a:rPr lang="mr-IN" sz="2000">
                <a:latin typeface="Mangal" charset="0"/>
                <a:ea typeface="MS PGothic" charset="0"/>
              </a:rPr>
              <a:t>og(πi1/πi2)</a:t>
            </a:r>
            <a:r>
              <a:rPr lang="fr-CH" sz="2000">
                <a:latin typeface="Calibri" charset="0"/>
                <a:ea typeface="MS PGothic" charset="0"/>
              </a:rPr>
              <a:t> </a:t>
            </a:r>
            <a:r>
              <a:rPr lang="mr-IN" sz="2000">
                <a:latin typeface="Mangal" charset="0"/>
                <a:ea typeface="MS PGothic" charset="0"/>
              </a:rPr>
              <a:t>= log(πi1)</a:t>
            </a:r>
            <a:r>
              <a:rPr lang="fr-CH" sz="2000">
                <a:latin typeface="Calibri" charset="0"/>
                <a:ea typeface="MS PGothic" charset="0"/>
              </a:rPr>
              <a:t> -</a:t>
            </a:r>
            <a:r>
              <a:rPr lang="mr-IN" sz="2000">
                <a:latin typeface="Mangal" charset="0"/>
                <a:ea typeface="MS PGothic" charset="0"/>
              </a:rPr>
              <a:t> log(πi2)</a:t>
            </a:r>
            <a:endParaRPr lang="en-US" sz="2000">
              <a:latin typeface="Calibri" charset="0"/>
              <a:ea typeface="MS PGothic" charset="0"/>
            </a:endParaRPr>
          </a:p>
        </p:txBody>
      </p:sp>
      <p:pic>
        <p:nvPicPr>
          <p:cNvPr id="23554" name="Picture 3"/>
          <p:cNvPicPr>
            <a:picLocks noChangeAspect="1"/>
          </p:cNvPicPr>
          <p:nvPr/>
        </p:nvPicPr>
        <p:blipFill>
          <a:blip r:embed="rId2">
            <a:extLst>
              <a:ext uri="{28A0092B-C50C-407E-A947-70E740481C1C}">
                <a14:useLocalDpi xmlns:a14="http://schemas.microsoft.com/office/drawing/2010/main" val="0"/>
              </a:ext>
            </a:extLst>
          </a:blip>
          <a:srcRect l="16740" t="8446" r="41505"/>
          <a:stretch>
            <a:fillRect/>
          </a:stretch>
        </p:blipFill>
        <p:spPr bwMode="auto">
          <a:xfrm>
            <a:off x="4416425" y="3360738"/>
            <a:ext cx="1568450" cy="316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5" name="Title 10"/>
          <p:cNvSpPr>
            <a:spLocks noGrp="1"/>
          </p:cNvSpPr>
          <p:nvPr>
            <p:ph type="title"/>
          </p:nvPr>
        </p:nvSpPr>
        <p:spPr/>
        <p:txBody>
          <a:bodyPr/>
          <a:lstStyle/>
          <a:p>
            <a:pPr eaLnBrk="1" hangingPunct="1"/>
            <a:r>
              <a:rPr lang="en-US">
                <a:latin typeface="Calibri" charset="0"/>
                <a:ea typeface="MS PGothic" charset="0"/>
              </a:rPr>
              <a:t>Differential gene expression analysis</a:t>
            </a:r>
          </a:p>
        </p:txBody>
      </p:sp>
      <p:pic>
        <p:nvPicPr>
          <p:cNvPr id="235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23188" y="3497263"/>
            <a:ext cx="1374775" cy="299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5"/>
          <p:cNvPicPr>
            <a:picLocks noChangeAspect="1"/>
          </p:cNvPicPr>
          <p:nvPr/>
        </p:nvPicPr>
        <p:blipFill>
          <a:blip r:embed="rId2">
            <a:extLst>
              <a:ext uri="{28A0092B-C50C-407E-A947-70E740481C1C}">
                <a14:useLocalDpi xmlns:a14="http://schemas.microsoft.com/office/drawing/2010/main" val="0"/>
              </a:ext>
            </a:extLst>
          </a:blip>
          <a:srcRect l="69157" t="8446"/>
          <a:stretch>
            <a:fillRect/>
          </a:stretch>
        </p:blipFill>
        <p:spPr bwMode="auto">
          <a:xfrm>
            <a:off x="5984875" y="3360738"/>
            <a:ext cx="1157288" cy="316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8" name="TextBox 2"/>
          <p:cNvSpPr txBox="1">
            <a:spLocks noChangeArrowheads="1"/>
          </p:cNvSpPr>
          <p:nvPr/>
        </p:nvSpPr>
        <p:spPr bwMode="auto">
          <a:xfrm>
            <a:off x="4981575" y="2895600"/>
            <a:ext cx="889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healthy </a:t>
            </a:r>
          </a:p>
          <a:p>
            <a:pPr algn="ctr" eaLnBrk="1" hangingPunct="1"/>
            <a:r>
              <a:rPr lang="en-US" sz="1800"/>
              <a:t>donors</a:t>
            </a:r>
          </a:p>
        </p:txBody>
      </p:sp>
      <p:sp>
        <p:nvSpPr>
          <p:cNvPr id="23559" name="TextBox 4"/>
          <p:cNvSpPr txBox="1">
            <a:spLocks noChangeArrowheads="1"/>
          </p:cNvSpPr>
          <p:nvPr/>
        </p:nvSpPr>
        <p:spPr bwMode="auto">
          <a:xfrm>
            <a:off x="6096000" y="3019425"/>
            <a:ext cx="9540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patients</a:t>
            </a:r>
          </a:p>
        </p:txBody>
      </p:sp>
      <p:sp>
        <p:nvSpPr>
          <p:cNvPr id="23560" name="TextBox 6"/>
          <p:cNvSpPr txBox="1">
            <a:spLocks noChangeArrowheads="1"/>
          </p:cNvSpPr>
          <p:nvPr/>
        </p:nvSpPr>
        <p:spPr bwMode="auto">
          <a:xfrm rot="-5400000">
            <a:off x="7813675" y="3525838"/>
            <a:ext cx="15795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solidFill>
                  <a:srgbClr val="E46C0A"/>
                </a:solidFill>
              </a:rPr>
              <a:t>Diff. expressed</a:t>
            </a:r>
          </a:p>
        </p:txBody>
      </p:sp>
      <p:sp>
        <p:nvSpPr>
          <p:cNvPr id="23561" name="TextBox 9"/>
          <p:cNvSpPr txBox="1">
            <a:spLocks noChangeArrowheads="1"/>
          </p:cNvSpPr>
          <p:nvPr/>
        </p:nvSpPr>
        <p:spPr bwMode="auto">
          <a:xfrm rot="-5400000">
            <a:off x="7643019" y="5272882"/>
            <a:ext cx="19589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Not diff. expressed</a:t>
            </a:r>
          </a:p>
        </p:txBody>
      </p:sp>
      <p:cxnSp>
        <p:nvCxnSpPr>
          <p:cNvPr id="9" name="Straight Arrow Connector 8"/>
          <p:cNvCxnSpPr/>
          <p:nvPr/>
        </p:nvCxnSpPr>
        <p:spPr>
          <a:xfrm>
            <a:off x="7142163" y="4826000"/>
            <a:ext cx="58102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563" name="TextBox 12"/>
          <p:cNvSpPr txBox="1">
            <a:spLocks noChangeArrowheads="1"/>
          </p:cNvSpPr>
          <p:nvPr/>
        </p:nvSpPr>
        <p:spPr bwMode="auto">
          <a:xfrm>
            <a:off x="7096125" y="4184650"/>
            <a:ext cx="6985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sort</a:t>
            </a:r>
          </a:p>
          <a:p>
            <a:pPr eaLnBrk="1" hangingPunct="1"/>
            <a:r>
              <a:rPr lang="en-US" sz="1800"/>
              <a:t>logFC</a:t>
            </a:r>
          </a:p>
        </p:txBody>
      </p:sp>
      <p:sp>
        <p:nvSpPr>
          <p:cNvPr id="2" name="Slide Number Placeholder 1">
            <a:extLst>
              <a:ext uri="{FF2B5EF4-FFF2-40B4-BE49-F238E27FC236}">
                <a16:creationId xmlns:a16="http://schemas.microsoft.com/office/drawing/2014/main" id="{C8575B7D-3EDC-E886-C97B-399F479B259A}"/>
              </a:ext>
            </a:extLst>
          </p:cNvPr>
          <p:cNvSpPr>
            <a:spLocks noGrp="1"/>
          </p:cNvSpPr>
          <p:nvPr>
            <p:ph type="sldNum" sz="quarter" idx="12"/>
          </p:nvPr>
        </p:nvSpPr>
        <p:spPr/>
        <p:txBody>
          <a:bodyPr/>
          <a:lstStyle/>
          <a:p>
            <a:pPr>
              <a:defRPr/>
            </a:pPr>
            <a:fld id="{4D95DB8D-7CC9-794F-97A9-4930B8DC100F}" type="slidenum">
              <a:rPr lang="en-US" smtClean="0"/>
              <a:pPr>
                <a:defRPr/>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Box 3"/>
          <p:cNvSpPr txBox="1">
            <a:spLocks noChangeArrowheads="1"/>
          </p:cNvSpPr>
          <p:nvPr/>
        </p:nvSpPr>
        <p:spPr bwMode="auto">
          <a:xfrm>
            <a:off x="1985963" y="285750"/>
            <a:ext cx="55943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t>Typical RNA sequencing analysis workflow</a:t>
            </a:r>
          </a:p>
        </p:txBody>
      </p:sp>
      <p:pic>
        <p:nvPicPr>
          <p:cNvPr id="225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9188" y="838200"/>
            <a:ext cx="4789487" cy="238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1" name="TextBox 6"/>
          <p:cNvSpPr txBox="1">
            <a:spLocks noChangeArrowheads="1"/>
          </p:cNvSpPr>
          <p:nvPr/>
        </p:nvSpPr>
        <p:spPr bwMode="auto">
          <a:xfrm>
            <a:off x="400050" y="13255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fastq file:</a:t>
            </a:r>
          </a:p>
        </p:txBody>
      </p:sp>
      <p:cxnSp>
        <p:nvCxnSpPr>
          <p:cNvPr id="8" name="Straight Arrow Connector 7"/>
          <p:cNvCxnSpPr/>
          <p:nvPr/>
        </p:nvCxnSpPr>
        <p:spPr>
          <a:xfrm>
            <a:off x="3271838" y="2525713"/>
            <a:ext cx="0" cy="841375"/>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2253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338" y="3779838"/>
            <a:ext cx="6326187" cy="2439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178675" y="4694238"/>
            <a:ext cx="717550" cy="0"/>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2535" name="TextBox 13"/>
          <p:cNvSpPr txBox="1">
            <a:spLocks noChangeArrowheads="1"/>
          </p:cNvSpPr>
          <p:nvPr/>
        </p:nvSpPr>
        <p:spPr bwMode="auto">
          <a:xfrm>
            <a:off x="658813" y="2687638"/>
            <a:ext cx="20986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800"/>
              <a:t>Filter quality</a:t>
            </a:r>
          </a:p>
          <a:p>
            <a:pPr algn="r" eaLnBrk="1" hangingPunct="1"/>
            <a:r>
              <a:rPr lang="en-US" sz="1800"/>
              <a:t>Align to ref. genome </a:t>
            </a:r>
          </a:p>
        </p:txBody>
      </p:sp>
      <p:sp>
        <p:nvSpPr>
          <p:cNvPr id="22536" name="Rectangle 14"/>
          <p:cNvSpPr>
            <a:spLocks noChangeArrowheads="1"/>
          </p:cNvSpPr>
          <p:nvPr/>
        </p:nvSpPr>
        <p:spPr bwMode="auto">
          <a:xfrm>
            <a:off x="7275513" y="4216400"/>
            <a:ext cx="1655762"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r" eaLnBrk="1" hangingPunct="1"/>
            <a:r>
              <a:rPr lang="en-US"/>
              <a:t>count reads </a:t>
            </a:r>
          </a:p>
          <a:p>
            <a:pPr algn="r" eaLnBrk="1" hangingPunct="1"/>
            <a:r>
              <a:rPr lang="en-US"/>
              <a:t>per gene</a:t>
            </a:r>
          </a:p>
        </p:txBody>
      </p:sp>
      <p:sp>
        <p:nvSpPr>
          <p:cNvPr id="22537" name="Rectangle 15"/>
          <p:cNvSpPr>
            <a:spLocks noChangeArrowheads="1"/>
          </p:cNvSpPr>
          <p:nvPr/>
        </p:nvSpPr>
        <p:spPr bwMode="auto">
          <a:xfrm>
            <a:off x="6985000" y="5418138"/>
            <a:ext cx="21590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eaLnBrk="1" hangingPunct="1"/>
            <a:r>
              <a:rPr lang="en-US" b="1">
                <a:solidFill>
                  <a:srgbClr val="E46C0A"/>
                </a:solidFill>
              </a:rPr>
              <a:t>Downstream statistical analysis:</a:t>
            </a:r>
          </a:p>
          <a:p>
            <a:pPr algn="ctr" eaLnBrk="1" hangingPunct="1"/>
            <a:r>
              <a:rPr lang="en-US" b="1">
                <a:solidFill>
                  <a:srgbClr val="E46C0A"/>
                </a:solidFill>
              </a:rPr>
              <a:t>R: import</a:t>
            </a:r>
          </a:p>
          <a:p>
            <a:pPr algn="ctr" eaLnBrk="1" hangingPunct="1"/>
            <a:r>
              <a:rPr lang="en-US" b="1">
                <a:solidFill>
                  <a:srgbClr val="E46C0A"/>
                </a:solidFill>
              </a:rPr>
              <a:t>counts table</a:t>
            </a:r>
          </a:p>
        </p:txBody>
      </p:sp>
      <p:sp>
        <p:nvSpPr>
          <p:cNvPr id="2" name="Slide Number Placeholder 1">
            <a:extLst>
              <a:ext uri="{FF2B5EF4-FFF2-40B4-BE49-F238E27FC236}">
                <a16:creationId xmlns:a16="http://schemas.microsoft.com/office/drawing/2014/main" id="{51A6FE94-A292-C799-6898-C4B6373787F4}"/>
              </a:ext>
            </a:extLst>
          </p:cNvPr>
          <p:cNvSpPr>
            <a:spLocks noGrp="1"/>
          </p:cNvSpPr>
          <p:nvPr>
            <p:ph type="sldNum" sz="quarter" idx="12"/>
          </p:nvPr>
        </p:nvSpPr>
        <p:spPr/>
        <p:txBody>
          <a:bodyPr/>
          <a:lstStyle/>
          <a:p>
            <a:pPr>
              <a:defRPr/>
            </a:pPr>
            <a:fld id="{CFB4C283-6600-B448-BED6-4FE3F7984D79}" type="slidenum">
              <a:rPr lang="en-US" smtClean="0"/>
              <a:pPr>
                <a:defRPr/>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fr-CH">
                <a:latin typeface="Calibri" charset="0"/>
                <a:ea typeface="MS PGothic" charset="0"/>
              </a:rPr>
              <a:t>Some additional resources</a:t>
            </a:r>
          </a:p>
        </p:txBody>
      </p:sp>
      <p:pic>
        <p:nvPicPr>
          <p:cNvPr id="747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2125663"/>
            <a:ext cx="6230938" cy="3038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2DEBD7C-5082-8F45-4809-6175DF497D4C}"/>
              </a:ext>
            </a:extLst>
          </p:cNvPr>
          <p:cNvSpPr>
            <a:spLocks noGrp="1"/>
          </p:cNvSpPr>
          <p:nvPr>
            <p:ph type="sldNum" sz="quarter" idx="12"/>
          </p:nvPr>
        </p:nvSpPr>
        <p:spPr/>
        <p:txBody>
          <a:bodyPr/>
          <a:lstStyle/>
          <a:p>
            <a:pPr>
              <a:defRPr/>
            </a:pPr>
            <a:fld id="{CFB4C283-6600-B448-BED6-4FE3F7984D79}" type="slidenum">
              <a:rPr lang="en-US" smtClean="0"/>
              <a:pPr>
                <a:defRPr/>
              </a:pPr>
              <a:t>67</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ea typeface="MS PGothic" charset="0"/>
              </a:rPr>
              <a:t>Questions and Exercises</a:t>
            </a:r>
          </a:p>
        </p:txBody>
      </p:sp>
      <p:sp>
        <p:nvSpPr>
          <p:cNvPr id="20482" name="Content Placeholder 2"/>
          <p:cNvSpPr>
            <a:spLocks noGrp="1"/>
          </p:cNvSpPr>
          <p:nvPr>
            <p:ph idx="1"/>
          </p:nvPr>
        </p:nvSpPr>
        <p:spPr>
          <a:xfrm>
            <a:off x="233363" y="1403350"/>
            <a:ext cx="8621712" cy="5130800"/>
          </a:xfrm>
        </p:spPr>
        <p:txBody>
          <a:bodyPr/>
          <a:lstStyle/>
          <a:p>
            <a:pPr eaLnBrk="1" hangingPunct="1"/>
            <a:r>
              <a:rPr lang="en-US" sz="2800" dirty="0">
                <a:latin typeface="Calibri" charset="0"/>
                <a:ea typeface="MS PGothic" charset="0"/>
              </a:rPr>
              <a:t>Feel free to interrupt with questions by asking them directly or raising your (virtual) hand.</a:t>
            </a:r>
          </a:p>
          <a:p>
            <a:pPr eaLnBrk="1" hangingPunct="1"/>
            <a:r>
              <a:rPr lang="en-US" sz="2800" dirty="0">
                <a:latin typeface="Calibri" charset="0"/>
                <a:ea typeface="MS PGothic" charset="0"/>
              </a:rPr>
              <a:t>Use the Q&amp;A in shared doc (or Zoom chat), we will provide answers</a:t>
            </a:r>
          </a:p>
          <a:p>
            <a:pPr eaLnBrk="1" hangingPunct="1"/>
            <a:r>
              <a:rPr lang="en-US" sz="2800" dirty="0">
                <a:latin typeface="Calibri" charset="0"/>
                <a:ea typeface="MS PGothic" charset="0"/>
              </a:rPr>
              <a:t>Add a           when you are done with the current exercise</a:t>
            </a:r>
          </a:p>
          <a:p>
            <a:pPr eaLnBrk="1" hangingPunct="1"/>
            <a:endParaRPr lang="en-US" sz="2800" dirty="0">
              <a:latin typeface="Calibri" charset="0"/>
              <a:ea typeface="MS PGothic" charset="0"/>
            </a:endParaRPr>
          </a:p>
          <a:p>
            <a:pPr eaLnBrk="1" hangingPunct="1"/>
            <a:r>
              <a:rPr lang="en-US" sz="2800" dirty="0">
                <a:latin typeface="Calibri" charset="0"/>
                <a:ea typeface="MS PGothic" charset="0"/>
              </a:rPr>
              <a:t>Exercises in R:</a:t>
            </a:r>
          </a:p>
          <a:p>
            <a:pPr lvl="1" eaLnBrk="1" hangingPunct="1"/>
            <a:r>
              <a:rPr lang="en-US" dirty="0">
                <a:latin typeface="Calibri" charset="0"/>
                <a:ea typeface="MS PGothic" charset="0"/>
              </a:rPr>
              <a:t>We will try to debug as much as possible</a:t>
            </a:r>
          </a:p>
          <a:p>
            <a:pPr lvl="1" eaLnBrk="1" hangingPunct="1"/>
            <a:r>
              <a:rPr lang="en-US" dirty="0">
                <a:solidFill>
                  <a:srgbClr val="E46C0A"/>
                </a:solidFill>
                <a:latin typeface="Calibri" charset="0"/>
                <a:ea typeface="MS PGothic" charset="0"/>
              </a:rPr>
              <a:t>We are happy if you share your results or alternative code!</a:t>
            </a:r>
          </a:p>
        </p:txBody>
      </p:sp>
      <p:pic>
        <p:nvPicPr>
          <p:cNvPr id="204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78172" y="4732338"/>
            <a:ext cx="887412" cy="84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1591733" y="3240695"/>
            <a:ext cx="660401" cy="645505"/>
          </a:xfrm>
          <a:prstGeom prst="rect">
            <a:avLst/>
          </a:prstGeom>
        </p:spPr>
      </p:pic>
      <p:sp>
        <p:nvSpPr>
          <p:cNvPr id="3" name="Slide Number Placeholder 2">
            <a:extLst>
              <a:ext uri="{FF2B5EF4-FFF2-40B4-BE49-F238E27FC236}">
                <a16:creationId xmlns:a16="http://schemas.microsoft.com/office/drawing/2014/main" id="{A2DBA200-7EC1-8296-445B-E2D69CB34500}"/>
              </a:ext>
            </a:extLst>
          </p:cNvPr>
          <p:cNvSpPr>
            <a:spLocks noGrp="1"/>
          </p:cNvSpPr>
          <p:nvPr>
            <p:ph type="sldNum" sz="quarter" idx="12"/>
          </p:nvPr>
        </p:nvSpPr>
        <p:spPr/>
        <p:txBody>
          <a:bodyPr/>
          <a:lstStyle/>
          <a:p>
            <a:pPr>
              <a:defRPr/>
            </a:pPr>
            <a:fld id="{CFB4C283-6600-B448-BED6-4FE3F7984D79}" type="slidenum">
              <a:rPr lang="en-US" smtClean="0"/>
              <a:pPr>
                <a:defRPr/>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Why do we perform enrichment analysis?</a:t>
            </a:r>
          </a:p>
        </p:txBody>
      </p:sp>
      <p:sp>
        <p:nvSpPr>
          <p:cNvPr id="21506" name="Content Placeholder 2"/>
          <p:cNvSpPr>
            <a:spLocks noGrp="1"/>
          </p:cNvSpPr>
          <p:nvPr>
            <p:ph idx="1"/>
          </p:nvPr>
        </p:nvSpPr>
        <p:spPr>
          <a:xfrm>
            <a:off x="34097" y="1697349"/>
            <a:ext cx="5794154" cy="4988092"/>
          </a:xfrm>
        </p:spPr>
        <p:txBody>
          <a:bodyPr/>
          <a:lstStyle/>
          <a:p>
            <a:pPr eaLnBrk="1" hangingPunct="1"/>
            <a:r>
              <a:rPr lang="en-US" sz="2800" dirty="0">
                <a:latin typeface="Calibri" charset="0"/>
                <a:ea typeface="MS PGothic" charset="0"/>
              </a:rPr>
              <a:t>Gene expression analysis yields hundreds to thousands of significant genes</a:t>
            </a:r>
          </a:p>
          <a:p>
            <a:pPr lvl="1" eaLnBrk="1" hangingPunct="1"/>
            <a:r>
              <a:rPr lang="en-US" sz="2300" dirty="0">
                <a:latin typeface="Calibri" charset="0"/>
                <a:ea typeface="MS PGothic" charset="0"/>
              </a:rPr>
              <a:t>We need to summarize the information provided by so many genes</a:t>
            </a:r>
          </a:p>
          <a:p>
            <a:pPr lvl="1" eaLnBrk="1" hangingPunct="1"/>
            <a:r>
              <a:rPr lang="en-US" sz="2300" dirty="0">
                <a:latin typeface="Calibri" charset="0"/>
                <a:ea typeface="MS PGothic" charset="0"/>
              </a:rPr>
              <a:t>Understand their biological relationships</a:t>
            </a:r>
          </a:p>
          <a:p>
            <a:pPr lvl="1" eaLnBrk="1" hangingPunct="1"/>
            <a:r>
              <a:rPr lang="en-US" sz="2300" dirty="0">
                <a:latin typeface="Calibri" charset="0"/>
                <a:ea typeface="MS PGothic" charset="0"/>
              </a:rPr>
              <a:t>Understand the genes’ function (</a:t>
            </a:r>
            <a:r>
              <a:rPr lang="en-US" sz="2300" b="1" dirty="0">
                <a:solidFill>
                  <a:srgbClr val="604A7B"/>
                </a:solidFill>
                <a:latin typeface="Calibri" charset="0"/>
                <a:ea typeface="MS PGothic" charset="0"/>
              </a:rPr>
              <a:t>functional analysis</a:t>
            </a:r>
            <a:r>
              <a:rPr lang="en-US" sz="2300" dirty="0">
                <a:latin typeface="Calibri" charset="0"/>
                <a:ea typeface="MS PGothic" charset="0"/>
              </a:rPr>
              <a:t>)</a:t>
            </a:r>
          </a:p>
          <a:p>
            <a:pPr lvl="1" eaLnBrk="1" hangingPunct="1"/>
            <a:r>
              <a:rPr lang="en-US" sz="2300" dirty="0">
                <a:latin typeface="Calibri" charset="0"/>
                <a:ea typeface="MS PGothic" charset="0"/>
              </a:rPr>
              <a:t>Identify overarching biological processes or molecular pathways taking place in your system</a:t>
            </a:r>
          </a:p>
        </p:txBody>
      </p:sp>
      <p:grpSp>
        <p:nvGrpSpPr>
          <p:cNvPr id="3" name="Group 2"/>
          <p:cNvGrpSpPr/>
          <p:nvPr/>
        </p:nvGrpSpPr>
        <p:grpSpPr>
          <a:xfrm>
            <a:off x="6014107" y="1857938"/>
            <a:ext cx="2894012" cy="5160963"/>
            <a:chOff x="5696869" y="1682750"/>
            <a:chExt cx="2894012" cy="5160963"/>
          </a:xfrm>
        </p:grpSpPr>
        <p:pic>
          <p:nvPicPr>
            <p:cNvPr id="21507" name="Picture 2"/>
            <p:cNvPicPr>
              <a:picLocks noChangeAspect="1"/>
            </p:cNvPicPr>
            <p:nvPr/>
          </p:nvPicPr>
          <p:blipFill>
            <a:blip r:embed="rId3">
              <a:extLst>
                <a:ext uri="{28A0092B-C50C-407E-A947-70E740481C1C}">
                  <a14:useLocalDpi xmlns:a14="http://schemas.microsoft.com/office/drawing/2010/main" val="0"/>
                </a:ext>
              </a:extLst>
            </a:blip>
            <a:srcRect l="1894" r="1865"/>
            <a:stretch>
              <a:fillRect/>
            </a:stretch>
          </p:blipFill>
          <p:spPr bwMode="auto">
            <a:xfrm>
              <a:off x="5782594" y="1682750"/>
              <a:ext cx="2520950" cy="4794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ight Bracket 3"/>
            <p:cNvSpPr/>
            <p:nvPr/>
          </p:nvSpPr>
          <p:spPr>
            <a:xfrm>
              <a:off x="8462294" y="1682750"/>
              <a:ext cx="128587" cy="892175"/>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7" name="Right Bracket 6"/>
            <p:cNvSpPr/>
            <p:nvPr/>
          </p:nvSpPr>
          <p:spPr>
            <a:xfrm>
              <a:off x="8462294" y="2638425"/>
              <a:ext cx="128587" cy="1192213"/>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1510" name="TextBox 4"/>
            <p:cNvSpPr txBox="1">
              <a:spLocks noChangeArrowheads="1"/>
            </p:cNvSpPr>
            <p:nvPr/>
          </p:nvSpPr>
          <p:spPr bwMode="auto">
            <a:xfrm>
              <a:off x="5696869" y="6443663"/>
              <a:ext cx="27146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IVY GAP: </a:t>
              </a:r>
              <a:r>
                <a:rPr lang="en-US" sz="1000">
                  <a:hlinkClick r:id="rId4"/>
                </a:rPr>
                <a:t>https://glioblastoma.alleninstitute.org/</a:t>
              </a:r>
              <a:endParaRPr lang="en-US" sz="1000"/>
            </a:p>
            <a:p>
              <a:pPr eaLnBrk="1" hangingPunct="1"/>
              <a:endParaRPr lang="en-US" sz="1000"/>
            </a:p>
          </p:txBody>
        </p:sp>
        <p:sp>
          <p:nvSpPr>
            <p:cNvPr id="9" name="Right Bracket 8"/>
            <p:cNvSpPr/>
            <p:nvPr/>
          </p:nvSpPr>
          <p:spPr>
            <a:xfrm>
              <a:off x="8462294" y="4962525"/>
              <a:ext cx="128587" cy="1327150"/>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grpSp>
      <p:sp>
        <p:nvSpPr>
          <p:cNvPr id="5" name="TextBox 4"/>
          <p:cNvSpPr txBox="1"/>
          <p:nvPr/>
        </p:nvSpPr>
        <p:spPr>
          <a:xfrm>
            <a:off x="5614267" y="1183926"/>
            <a:ext cx="3407867" cy="646331"/>
          </a:xfrm>
          <a:prstGeom prst="rect">
            <a:avLst/>
          </a:prstGeom>
          <a:noFill/>
        </p:spPr>
        <p:txBody>
          <a:bodyPr wrap="none" rtlCol="0">
            <a:spAutoFit/>
          </a:bodyPr>
          <a:lstStyle/>
          <a:p>
            <a:pPr algn="ctr"/>
            <a:r>
              <a:rPr lang="en-US" dirty="0"/>
              <a:t>Some genes have similar</a:t>
            </a:r>
          </a:p>
          <a:p>
            <a:pPr algn="ctr"/>
            <a:r>
              <a:rPr lang="en-US" dirty="0"/>
              <a:t>expression pattern across samples</a:t>
            </a:r>
          </a:p>
        </p:txBody>
      </p:sp>
      <p:sp>
        <p:nvSpPr>
          <p:cNvPr id="6" name="Slide Number Placeholder 5">
            <a:extLst>
              <a:ext uri="{FF2B5EF4-FFF2-40B4-BE49-F238E27FC236}">
                <a16:creationId xmlns:a16="http://schemas.microsoft.com/office/drawing/2014/main" id="{1917D11A-AE42-B008-E437-FBE667CE00C0}"/>
              </a:ext>
            </a:extLst>
          </p:cNvPr>
          <p:cNvSpPr>
            <a:spLocks noGrp="1"/>
          </p:cNvSpPr>
          <p:nvPr>
            <p:ph type="sldNum" sz="quarter" idx="12"/>
          </p:nvPr>
        </p:nvSpPr>
        <p:spPr/>
        <p:txBody>
          <a:bodyPr/>
          <a:lstStyle/>
          <a:p>
            <a:pPr>
              <a:defRPr/>
            </a:pPr>
            <a:fld id="{CFB4C283-6600-B448-BED6-4FE3F7984D79}" type="slidenum">
              <a:rPr lang="en-US" smtClean="0"/>
              <a:pPr>
                <a:defRPr/>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r>
              <a:rPr lang="en-US" sz="3800" dirty="0"/>
              <a:t>Enrichment analysis in the literature </a:t>
            </a:r>
            <a:r>
              <a:rPr lang="mr-IN" sz="3800" dirty="0"/>
              <a:t>–</a:t>
            </a:r>
            <a:r>
              <a:rPr lang="en-US" sz="3800" dirty="0"/>
              <a:t> non-exhaustive examples</a:t>
            </a:r>
          </a:p>
        </p:txBody>
      </p:sp>
      <p:sp>
        <p:nvSpPr>
          <p:cNvPr id="4" name="TextBox 3"/>
          <p:cNvSpPr txBox="1"/>
          <p:nvPr/>
        </p:nvSpPr>
        <p:spPr>
          <a:xfrm>
            <a:off x="1935728" y="1225388"/>
            <a:ext cx="5422353" cy="553998"/>
          </a:xfrm>
          <a:prstGeom prst="rect">
            <a:avLst/>
          </a:prstGeom>
          <a:noFill/>
        </p:spPr>
        <p:txBody>
          <a:bodyPr wrap="none" rtlCol="0">
            <a:spAutoFit/>
          </a:bodyPr>
          <a:lstStyle/>
          <a:p>
            <a:r>
              <a:rPr lang="en-US" sz="3000" dirty="0">
                <a:solidFill>
                  <a:schemeClr val="accent4">
                    <a:lumMod val="75000"/>
                  </a:schemeClr>
                </a:solidFill>
              </a:rPr>
              <a:t>Often presented in </a:t>
            </a:r>
            <a:r>
              <a:rPr lang="en-US" sz="3000" i="1" dirty="0" err="1">
                <a:solidFill>
                  <a:schemeClr val="accent4">
                    <a:lumMod val="75000"/>
                  </a:schemeClr>
                </a:solidFill>
              </a:rPr>
              <a:t>omics</a:t>
            </a:r>
            <a:r>
              <a:rPr lang="en-US" sz="3000" dirty="0">
                <a:solidFill>
                  <a:schemeClr val="accent4">
                    <a:lumMod val="75000"/>
                  </a:schemeClr>
                </a:solidFill>
              </a:rPr>
              <a:t> studies</a:t>
            </a:r>
          </a:p>
        </p:txBody>
      </p:sp>
      <p:sp>
        <p:nvSpPr>
          <p:cNvPr id="5" name="TextBox 4"/>
          <p:cNvSpPr txBox="1"/>
          <p:nvPr/>
        </p:nvSpPr>
        <p:spPr>
          <a:xfrm>
            <a:off x="146296" y="2071703"/>
            <a:ext cx="4451830" cy="923330"/>
          </a:xfrm>
          <a:prstGeom prst="rect">
            <a:avLst/>
          </a:prstGeom>
          <a:noFill/>
        </p:spPr>
        <p:txBody>
          <a:bodyPr wrap="square" rtlCol="0">
            <a:spAutoFit/>
          </a:bodyPr>
          <a:lstStyle/>
          <a:p>
            <a:pPr algn="ctr"/>
            <a:r>
              <a:rPr lang="en-US" dirty="0"/>
              <a:t>Different molecular alterations in vasculature of brain metastasis from different origins, compared to normal brain vasculature</a:t>
            </a:r>
          </a:p>
        </p:txBody>
      </p:sp>
      <p:grpSp>
        <p:nvGrpSpPr>
          <p:cNvPr id="10" name="Group 9"/>
          <p:cNvGrpSpPr/>
          <p:nvPr/>
        </p:nvGrpSpPr>
        <p:grpSpPr>
          <a:xfrm>
            <a:off x="61952" y="3137554"/>
            <a:ext cx="4469447" cy="2950225"/>
            <a:chOff x="1068320" y="2865567"/>
            <a:chExt cx="5608320" cy="3701981"/>
          </a:xfrm>
        </p:grpSpPr>
        <p:pic>
          <p:nvPicPr>
            <p:cNvPr id="8" name="Picture 7"/>
            <p:cNvPicPr>
              <a:picLocks noChangeAspect="1"/>
            </p:cNvPicPr>
            <p:nvPr/>
          </p:nvPicPr>
          <p:blipFill rotWithShape="1">
            <a:blip r:embed="rId3"/>
            <a:srcRect t="3558" r="5740" b="57990"/>
            <a:stretch/>
          </p:blipFill>
          <p:spPr>
            <a:xfrm>
              <a:off x="1068320" y="2865567"/>
              <a:ext cx="5286355" cy="2637074"/>
            </a:xfrm>
            <a:prstGeom prst="rect">
              <a:avLst/>
            </a:prstGeom>
          </p:spPr>
        </p:pic>
        <p:pic>
          <p:nvPicPr>
            <p:cNvPr id="9" name="Picture 8"/>
            <p:cNvPicPr>
              <a:picLocks noChangeAspect="1"/>
            </p:cNvPicPr>
            <p:nvPr/>
          </p:nvPicPr>
          <p:blipFill rotWithShape="1">
            <a:blip r:embed="rId3"/>
            <a:srcRect t="84472"/>
            <a:stretch/>
          </p:blipFill>
          <p:spPr>
            <a:xfrm>
              <a:off x="1068320" y="5502641"/>
              <a:ext cx="5608320" cy="1064907"/>
            </a:xfrm>
            <a:prstGeom prst="rect">
              <a:avLst/>
            </a:prstGeom>
          </p:spPr>
        </p:pic>
      </p:grpSp>
      <p:sp>
        <p:nvSpPr>
          <p:cNvPr id="11" name="TextBox 10"/>
          <p:cNvSpPr txBox="1"/>
          <p:nvPr/>
        </p:nvSpPr>
        <p:spPr>
          <a:xfrm>
            <a:off x="146296" y="6197223"/>
            <a:ext cx="2910322" cy="553998"/>
          </a:xfrm>
          <a:prstGeom prst="rect">
            <a:avLst/>
          </a:prstGeom>
          <a:noFill/>
        </p:spPr>
        <p:txBody>
          <a:bodyPr wrap="none" rtlCol="0">
            <a:spAutoFit/>
          </a:bodyPr>
          <a:lstStyle/>
          <a:p>
            <a:r>
              <a:rPr lang="en-US" dirty="0"/>
              <a:t>Bulk </a:t>
            </a:r>
            <a:r>
              <a:rPr lang="en-US" dirty="0" err="1"/>
              <a:t>RNAseq</a:t>
            </a:r>
            <a:r>
              <a:rPr lang="en-US" dirty="0"/>
              <a:t> (GSEA)</a:t>
            </a:r>
          </a:p>
          <a:p>
            <a:r>
              <a:rPr lang="it-IT" sz="1200" dirty="0">
                <a:hlinkClick r:id="rId4"/>
              </a:rPr>
              <a:t>https://doi.org/10.1016/j.ccell.2023.12.018</a:t>
            </a:r>
            <a:endParaRPr lang="en-US" sz="1200" dirty="0"/>
          </a:p>
        </p:txBody>
      </p:sp>
      <p:pic>
        <p:nvPicPr>
          <p:cNvPr id="12" name="Picture 11"/>
          <p:cNvPicPr>
            <a:picLocks noChangeAspect="1"/>
          </p:cNvPicPr>
          <p:nvPr/>
        </p:nvPicPr>
        <p:blipFill>
          <a:blip r:embed="rId5"/>
          <a:stretch>
            <a:fillRect/>
          </a:stretch>
        </p:blipFill>
        <p:spPr>
          <a:xfrm>
            <a:off x="4774978" y="2965809"/>
            <a:ext cx="4308433" cy="3044520"/>
          </a:xfrm>
          <a:prstGeom prst="rect">
            <a:avLst/>
          </a:prstGeom>
        </p:spPr>
      </p:pic>
      <p:sp>
        <p:nvSpPr>
          <p:cNvPr id="13" name="TextBox 12"/>
          <p:cNvSpPr txBox="1"/>
          <p:nvPr/>
        </p:nvSpPr>
        <p:spPr>
          <a:xfrm>
            <a:off x="5095644" y="2071703"/>
            <a:ext cx="3987767" cy="923330"/>
          </a:xfrm>
          <a:prstGeom prst="rect">
            <a:avLst/>
          </a:prstGeom>
          <a:noFill/>
        </p:spPr>
        <p:txBody>
          <a:bodyPr wrap="square" rtlCol="0">
            <a:spAutoFit/>
          </a:bodyPr>
          <a:lstStyle/>
          <a:p>
            <a:pPr algn="ctr"/>
            <a:r>
              <a:rPr lang="en-US" dirty="0"/>
              <a:t>Impact of a treatment on myeloid cells,</a:t>
            </a:r>
          </a:p>
          <a:p>
            <a:pPr algn="ctr"/>
            <a:r>
              <a:rPr lang="en-US" dirty="0"/>
              <a:t>pathways that could contribute to tumor growth limitation</a:t>
            </a:r>
          </a:p>
        </p:txBody>
      </p:sp>
      <p:sp>
        <p:nvSpPr>
          <p:cNvPr id="14" name="TextBox 13"/>
          <p:cNvSpPr txBox="1"/>
          <p:nvPr/>
        </p:nvSpPr>
        <p:spPr>
          <a:xfrm>
            <a:off x="5604235" y="6197223"/>
            <a:ext cx="3024611" cy="738664"/>
          </a:xfrm>
          <a:prstGeom prst="rect">
            <a:avLst/>
          </a:prstGeom>
          <a:noFill/>
        </p:spPr>
        <p:txBody>
          <a:bodyPr wrap="none" rtlCol="0">
            <a:spAutoFit/>
          </a:bodyPr>
          <a:lstStyle/>
          <a:p>
            <a:r>
              <a:rPr lang="en-US" dirty="0"/>
              <a:t>Single-cell </a:t>
            </a:r>
            <a:r>
              <a:rPr lang="en-US" dirty="0" err="1"/>
              <a:t>RNAseq</a:t>
            </a:r>
            <a:r>
              <a:rPr lang="en-US" dirty="0"/>
              <a:t> (ORA)</a:t>
            </a:r>
          </a:p>
          <a:p>
            <a:r>
              <a:rPr lang="mr-IN" sz="1200" dirty="0">
                <a:hlinkClick r:id="rId6"/>
              </a:rPr>
              <a:t>https://doi.org/10.1038/s43018-023-00668-y</a:t>
            </a:r>
            <a:endParaRPr lang="fr-CH" sz="1200" dirty="0"/>
          </a:p>
          <a:p>
            <a:endParaRPr lang="en-US" sz="1200" dirty="0"/>
          </a:p>
        </p:txBody>
      </p:sp>
      <p:sp>
        <p:nvSpPr>
          <p:cNvPr id="3" name="Slide Number Placeholder 2">
            <a:extLst>
              <a:ext uri="{FF2B5EF4-FFF2-40B4-BE49-F238E27FC236}">
                <a16:creationId xmlns:a16="http://schemas.microsoft.com/office/drawing/2014/main" id="{138605B4-4837-B268-0CBC-CCF64C693353}"/>
              </a:ext>
            </a:extLst>
          </p:cNvPr>
          <p:cNvSpPr>
            <a:spLocks noGrp="1"/>
          </p:cNvSpPr>
          <p:nvPr>
            <p:ph type="sldNum" sz="quarter" idx="12"/>
          </p:nvPr>
        </p:nvSpPr>
        <p:spPr/>
        <p:txBody>
          <a:bodyPr/>
          <a:lstStyle/>
          <a:p>
            <a:pPr>
              <a:defRPr/>
            </a:pPr>
            <a:fld id="{CFB4C283-6600-B448-BED6-4FE3F7984D79}" type="slidenum">
              <a:rPr lang="en-US" smtClean="0"/>
              <a:pPr>
                <a:defRPr/>
              </a:pPr>
              <a:t>9</a:t>
            </a:fld>
            <a:endParaRPr lang="en-US" dirty="0"/>
          </a:p>
        </p:txBody>
      </p:sp>
    </p:spTree>
    <p:extLst>
      <p:ext uri="{BB962C8B-B14F-4D97-AF65-F5344CB8AC3E}">
        <p14:creationId xmlns:p14="http://schemas.microsoft.com/office/powerpoint/2010/main" val="2279028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17479</TotalTime>
  <Words>5249</Words>
  <Application>Microsoft Macintosh PowerPoint</Application>
  <PresentationFormat>On-screen Show (4:3)</PresentationFormat>
  <Paragraphs>641</Paragraphs>
  <Slides>67</Slides>
  <Notes>25</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 Unicode MS</vt:lpstr>
      <vt:lpstr>ＭＳ Ｐゴシック</vt:lpstr>
      <vt:lpstr>Arial</vt:lpstr>
      <vt:lpstr>Calibri</vt:lpstr>
      <vt:lpstr>Mangal</vt:lpstr>
      <vt:lpstr>SF Pro Text</vt:lpstr>
      <vt:lpstr>Symbol</vt:lpstr>
      <vt:lpstr>Office Theme</vt:lpstr>
      <vt:lpstr>PowerPoint Presentation</vt:lpstr>
      <vt:lpstr>Schedule</vt:lpstr>
      <vt:lpstr>The Translational Data Science group</vt:lpstr>
      <vt:lpstr>Tell us about yourself !</vt:lpstr>
      <vt:lpstr>Course material</vt:lpstr>
      <vt:lpstr>Credits: 0.25 ECTS</vt:lpstr>
      <vt:lpstr>Questions and Exercises</vt:lpstr>
      <vt:lpstr>Why do we perform enrichment analysis?</vt:lpstr>
      <vt:lpstr>Enrichment analysis in the literature – non-exhaustive examples</vt:lpstr>
      <vt:lpstr>Enrichment analysis in the literature – non-exhaustive examples</vt:lpstr>
      <vt:lpstr>Enrichment analysis – input data</vt:lpstr>
      <vt:lpstr>Enrichment analysis - three major steps</vt:lpstr>
      <vt:lpstr>Enrichment analysis in non-model organisms</vt:lpstr>
      <vt:lpstr>Approaches used in enrichment analysis</vt:lpstr>
      <vt:lpstr>Over-representation analysis (ORA)</vt:lpstr>
      <vt:lpstr>Fisher’s exact test</vt:lpstr>
      <vt:lpstr>Fisher’s exact test in R</vt:lpstr>
      <vt:lpstr>Which gene sets are differentially expressed?</vt:lpstr>
      <vt:lpstr>Enrichment analysis using R: one possibility among others</vt:lpstr>
      <vt:lpstr>Functions for Fisher test and for ORA with R and clusterProfiler</vt:lpstr>
      <vt:lpstr>PowerPoint Presentation</vt:lpstr>
      <vt:lpstr>Recap and exercise 1</vt:lpstr>
      <vt:lpstr>RStudio tour</vt:lpstr>
      <vt:lpstr>Fisher’s exact test is threshold-based</vt:lpstr>
      <vt:lpstr>Gene set enrichment analysis (GSEA)</vt:lpstr>
      <vt:lpstr>Method of GSEA</vt:lpstr>
      <vt:lpstr>Method of GSEA</vt:lpstr>
      <vt:lpstr>Method of GSEA</vt:lpstr>
      <vt:lpstr>Apply GSEA to other type of data or score</vt:lpstr>
      <vt:lpstr>Functions for GSEA with clusterProfiler</vt:lpstr>
      <vt:lpstr>Bioconductor orgDb packages</vt:lpstr>
      <vt:lpstr>PowerPoint Presentation</vt:lpstr>
      <vt:lpstr>Recap and exercise 2</vt:lpstr>
      <vt:lpstr>Visualization of enrichment results</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PowerPoint Presentation</vt:lpstr>
      <vt:lpstr>Recap and Exercise 3</vt:lpstr>
      <vt:lpstr>What is a gene set?</vt:lpstr>
      <vt:lpstr>Gene ontology</vt:lpstr>
      <vt:lpstr>Gene ontology</vt:lpstr>
      <vt:lpstr>KEGG</vt:lpstr>
      <vt:lpstr>Visualization for KEGG pathways  pathview package </vt:lpstr>
      <vt:lpstr>Reactome</vt:lpstr>
      <vt:lpstr>MSigDB</vt:lpstr>
      <vt:lpstr>msigdbr package</vt:lpstr>
      <vt:lpstr>WikiPathways</vt:lpstr>
      <vt:lpstr>GSEA of other gene sets in R</vt:lpstr>
      <vt:lpstr>Recap and exercise 4</vt:lpstr>
      <vt:lpstr>Enrichment/functional analysis - summary</vt:lpstr>
      <vt:lpstr>PowerPoint Presentation</vt:lpstr>
      <vt:lpstr>Single-sample gene set variation analysis</vt:lpstr>
      <vt:lpstr>Credits: 0.25 ECTS</vt:lpstr>
      <vt:lpstr>PowerPoint Presentation</vt:lpstr>
      <vt:lpstr>PowerPoint Presentation</vt:lpstr>
      <vt:lpstr>Limitations of enrichment analysis</vt:lpstr>
      <vt:lpstr>Enrichment analysis in non-model organisms – some tools/code</vt:lpstr>
      <vt:lpstr>Proteomics</vt:lpstr>
      <vt:lpstr>Bioconductor</vt:lpstr>
      <vt:lpstr>Note on gene ID conversion</vt:lpstr>
      <vt:lpstr>Differential gene expression analysis</vt:lpstr>
      <vt:lpstr>PowerPoint Presentation</vt:lpstr>
      <vt:lpstr>Some 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Enrichment analysis</dc:title>
  <dc:creator>Admin</dc:creator>
  <cp:lastModifiedBy>Tania Wyss</cp:lastModifiedBy>
  <cp:revision>795</cp:revision>
  <cp:lastPrinted>2025-12-02T09:09:31Z</cp:lastPrinted>
  <dcterms:created xsi:type="dcterms:W3CDTF">2020-06-11T13:09:07Z</dcterms:created>
  <dcterms:modified xsi:type="dcterms:W3CDTF">2025-12-02T09:09:58Z</dcterms:modified>
</cp:coreProperties>
</file>